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73"/>
  </p:notesMasterIdLst>
  <p:handoutMasterIdLst>
    <p:handoutMasterId r:id="rId74"/>
  </p:handoutMasterIdLst>
  <p:sldIdLst>
    <p:sldId id="256" r:id="rId3"/>
    <p:sldId id="462" r:id="rId4"/>
    <p:sldId id="463" r:id="rId5"/>
    <p:sldId id="464" r:id="rId6"/>
    <p:sldId id="465" r:id="rId7"/>
    <p:sldId id="466" r:id="rId8"/>
    <p:sldId id="467" r:id="rId9"/>
    <p:sldId id="319" r:id="rId10"/>
    <p:sldId id="394" r:id="rId11"/>
    <p:sldId id="459" r:id="rId12"/>
    <p:sldId id="460" r:id="rId13"/>
    <p:sldId id="461" r:id="rId14"/>
    <p:sldId id="399" r:id="rId15"/>
    <p:sldId id="400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485" r:id="rId24"/>
    <p:sldId id="486" r:id="rId25"/>
    <p:sldId id="487" r:id="rId26"/>
    <p:sldId id="468" r:id="rId27"/>
    <p:sldId id="411" r:id="rId28"/>
    <p:sldId id="412" r:id="rId29"/>
    <p:sldId id="469" r:id="rId30"/>
    <p:sldId id="470" r:id="rId31"/>
    <p:sldId id="471" r:id="rId32"/>
    <p:sldId id="413" r:id="rId33"/>
    <p:sldId id="414" r:id="rId34"/>
    <p:sldId id="472" r:id="rId35"/>
    <p:sldId id="415" r:id="rId36"/>
    <p:sldId id="473" r:id="rId37"/>
    <p:sldId id="420" r:id="rId38"/>
    <p:sldId id="421" r:id="rId39"/>
    <p:sldId id="422" r:id="rId40"/>
    <p:sldId id="423" r:id="rId41"/>
    <p:sldId id="424" r:id="rId42"/>
    <p:sldId id="426" r:id="rId43"/>
    <p:sldId id="425" r:id="rId44"/>
    <p:sldId id="427" r:id="rId45"/>
    <p:sldId id="428" r:id="rId46"/>
    <p:sldId id="430" r:id="rId47"/>
    <p:sldId id="431" r:id="rId48"/>
    <p:sldId id="474" r:id="rId49"/>
    <p:sldId id="475" r:id="rId50"/>
    <p:sldId id="433" r:id="rId51"/>
    <p:sldId id="478" r:id="rId52"/>
    <p:sldId id="437" r:id="rId53"/>
    <p:sldId id="439" r:id="rId54"/>
    <p:sldId id="479" r:id="rId55"/>
    <p:sldId id="440" r:id="rId56"/>
    <p:sldId id="441" r:id="rId57"/>
    <p:sldId id="442" r:id="rId58"/>
    <p:sldId id="443" r:id="rId59"/>
    <p:sldId id="444" r:id="rId60"/>
    <p:sldId id="445" r:id="rId61"/>
    <p:sldId id="446" r:id="rId62"/>
    <p:sldId id="447" r:id="rId63"/>
    <p:sldId id="448" r:id="rId64"/>
    <p:sldId id="449" r:id="rId65"/>
    <p:sldId id="450" r:id="rId66"/>
    <p:sldId id="480" r:id="rId67"/>
    <p:sldId id="481" r:id="rId68"/>
    <p:sldId id="482" r:id="rId69"/>
    <p:sldId id="483" r:id="rId70"/>
    <p:sldId id="484" r:id="rId71"/>
    <p:sldId id="458" r:id="rId72"/>
  </p:sldIdLst>
  <p:sldSz cx="9144000" cy="6858000" type="screen4x3"/>
  <p:notesSz cx="7102475" cy="10234613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9999FF"/>
    <a:srgbClr val="3399FF"/>
    <a:srgbClr val="FF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ลักษณะสีปานกลาง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5" autoAdjust="0"/>
    <p:restoredTop sz="92901" autoAdjust="0"/>
  </p:normalViewPr>
  <p:slideViewPr>
    <p:cSldViewPr>
      <p:cViewPr varScale="1">
        <p:scale>
          <a:sx n="81" d="100"/>
          <a:sy n="81" d="100"/>
        </p:scale>
        <p:origin x="168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quarter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BE720DA2-25A7-44A2-B727-897FBDAEF411}" type="datetimeFigureOut">
              <a:rPr lang="th-TH" smtClean="0"/>
              <a:pPr/>
              <a:t>03/11/68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8D836F78-AB1E-4FCA-AAB9-5B04D5F0C6DF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375781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/>
          <a:lstStyle>
            <a:lvl1pPr algn="r">
              <a:defRPr sz="1300"/>
            </a:lvl1pPr>
          </a:lstStyle>
          <a:p>
            <a:fld id="{C18F246A-867A-487C-BA6B-77C2D60B7F5D}" type="datetimeFigureOut">
              <a:rPr lang="th-TH" smtClean="0"/>
              <a:pPr/>
              <a:t>03/11/68</a:t>
            </a:fld>
            <a:endParaRPr lang="th-TH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6" tIns="49533" rIns="99066" bIns="49533" rtlCol="0" anchor="ctr"/>
          <a:lstStyle/>
          <a:p>
            <a:endParaRPr lang="th-TH"/>
          </a:p>
        </p:txBody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710248" y="4861441"/>
            <a:ext cx="5681980" cy="4605576"/>
          </a:xfrm>
          <a:prstGeom prst="rect">
            <a:avLst/>
          </a:prstGeom>
        </p:spPr>
        <p:txBody>
          <a:bodyPr vert="horz" lIns="99066" tIns="49533" rIns="99066" bIns="49533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l">
              <a:defRPr sz="1300"/>
            </a:lvl1pPr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4023092" y="9721106"/>
            <a:ext cx="3077739" cy="511731"/>
          </a:xfrm>
          <a:prstGeom prst="rect">
            <a:avLst/>
          </a:prstGeom>
        </p:spPr>
        <p:txBody>
          <a:bodyPr vert="horz" lIns="99066" tIns="49533" rIns="99066" bIns="49533" rtlCol="0" anchor="b"/>
          <a:lstStyle>
            <a:lvl1pPr algn="r">
              <a:defRPr sz="1300"/>
            </a:lvl1pPr>
          </a:lstStyle>
          <a:p>
            <a:fld id="{E591A302-3D3D-4155-A609-DEA3342D0F4C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234703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1A302-3D3D-4155-A609-DEA3342D0F4C}" type="slidenum">
              <a:rPr lang="th-TH" smtClean="0"/>
              <a:pPr/>
              <a:t>45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48046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2D3BA9E-E3C4-4964-AE65-3AA21902A2E2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F15F0-6E86-42E4-8F7E-086C4A75467B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DF9B376-7415-44C5-BEF8-1C5E6B211480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458E8AD-A94E-4510-A76E-A0403D259DEA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>
              <a:solidFill>
                <a:srgbClr val="F8F8F8"/>
              </a:solidFill>
            </a:endParaRPr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966B1B-970B-4CA3-ABA3-5B24CEC439DE}" type="slidenum">
              <a:rPr lang="th-TH" smtClean="0">
                <a:solidFill>
                  <a:srgbClr val="F8F8F8"/>
                </a:solidFill>
              </a:rPr>
              <a:pPr/>
              <a:t>‹#›</a:t>
            </a:fld>
            <a:endParaRPr lang="th-TH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82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990600"/>
          </a:xfr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 w="381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ctr">
              <a:defRPr b="1">
                <a:solidFill>
                  <a:schemeClr val="tx1"/>
                </a:solidFill>
                <a:latin typeface="Browallia New" pitchFamily="34" charset="-34"/>
                <a:cs typeface="Browallia New" pitchFamily="34" charset="-34"/>
              </a:defRPr>
            </a:lvl1pPr>
          </a:lstStyle>
          <a:p>
            <a:r>
              <a:rPr kumimoji="0" lang="th-TH" dirty="0" smtClean="0"/>
              <a:t>คลิกเพื่อแก้ไขลักษณะชื่อเรื่องต้นแบบ</a:t>
            </a:r>
            <a:endParaRPr kumimoji="0" lang="en-US" dirty="0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072198" y="6286520"/>
            <a:ext cx="2667000" cy="365125"/>
          </a:xfrm>
        </p:spPr>
        <p:txBody>
          <a:bodyPr/>
          <a:lstStyle/>
          <a:p>
            <a:fld id="{B3CDAE9D-D00F-4787-95D2-B56C2DAF2D93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428596" y="1500174"/>
            <a:ext cx="8337452" cy="4643470"/>
          </a:xfrm>
        </p:spPr>
        <p:txBody>
          <a:bodyPr/>
          <a:lstStyle>
            <a:lvl1pPr>
              <a:buClr>
                <a:srgbClr val="00B050"/>
              </a:buClr>
              <a:defRPr>
                <a:latin typeface="Browallia New" pitchFamily="34" charset="-34"/>
                <a:cs typeface="Browallia New" pitchFamily="34" charset="-34"/>
              </a:defRPr>
            </a:lvl1pPr>
            <a:lvl2pPr>
              <a:buClr>
                <a:srgbClr val="92D050"/>
              </a:buClr>
              <a:defRPr>
                <a:latin typeface="Browallia New" pitchFamily="34" charset="-34"/>
                <a:cs typeface="Browallia New" pitchFamily="34" charset="-34"/>
              </a:defRPr>
            </a:lvl2pPr>
            <a:lvl3pPr>
              <a:defRPr>
                <a:latin typeface="Browallia New" pitchFamily="34" charset="-34"/>
                <a:cs typeface="Browallia New" pitchFamily="34" charset="-34"/>
              </a:defRPr>
            </a:lvl3pPr>
            <a:lvl4pPr>
              <a:defRPr>
                <a:latin typeface="Browallia New" pitchFamily="34" charset="-34"/>
                <a:cs typeface="Browallia New" pitchFamily="34" charset="-34"/>
              </a:defRPr>
            </a:lvl4pPr>
            <a:lvl5pPr>
              <a:defRPr>
                <a:latin typeface="Browallia New" pitchFamily="34" charset="-34"/>
                <a:cs typeface="Browallia New" pitchFamily="34" charset="-34"/>
              </a:defRPr>
            </a:lvl5pPr>
          </a:lstStyle>
          <a:p>
            <a:pPr lvl="0" eaLnBrk="1" latinLnBrk="0" hangingPunct="1"/>
            <a:r>
              <a:rPr lang="th-TH" dirty="0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dirty="0" smtClean="0"/>
              <a:t>ระดับที่สอง</a:t>
            </a:r>
          </a:p>
          <a:p>
            <a:pPr lvl="2" eaLnBrk="1" latinLnBrk="0" hangingPunct="1"/>
            <a:r>
              <a:rPr lang="th-TH" dirty="0" smtClean="0"/>
              <a:t>ระดับที่สาม</a:t>
            </a:r>
          </a:p>
          <a:p>
            <a:pPr lvl="3" eaLnBrk="1" latinLnBrk="0" hangingPunct="1"/>
            <a:r>
              <a:rPr lang="th-TH" dirty="0" smtClean="0"/>
              <a:t>ระดับที่สี่</a:t>
            </a:r>
          </a:p>
          <a:p>
            <a:pPr lvl="4" eaLnBrk="1" latinLnBrk="0" hangingPunct="1"/>
            <a:r>
              <a:rPr lang="th-TH" dirty="0" smtClean="0"/>
              <a:t>ระดับที่ห้า</a:t>
            </a:r>
            <a:endParaRPr kumimoji="0" lang="en-US" dirty="0"/>
          </a:p>
        </p:txBody>
      </p:sp>
      <p:sp>
        <p:nvSpPr>
          <p:cNvPr id="5" name="ตัวยึดหมายเลขภาพนิ่ง 3"/>
          <p:cNvSpPr>
            <a:spLocks noGrp="1"/>
          </p:cNvSpPr>
          <p:nvPr userDrawn="1">
            <p:ph type="sldNum" sz="quarter" idx="4294967295"/>
          </p:nvPr>
        </p:nvSpPr>
        <p:spPr>
          <a:xfrm>
            <a:off x="0" y="1272222"/>
            <a:ext cx="533400" cy="244476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49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4537-5757-40E1-805B-1C15905AA083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91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E8B5466-5F26-4757-8B7C-D3E1B6C11384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43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BCC4BF09-94F9-4699-A1F8-C217EE6B77D7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  <p:extLst>
      <p:ext uri="{BB962C8B-B14F-4D97-AF65-F5344CB8AC3E}">
        <p14:creationId xmlns:p14="http://schemas.microsoft.com/office/powerpoint/2010/main" val="3234659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DAA31-6223-464D-B716-64D86B12D6E3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8020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DA849-4B40-4AD8-8ECD-00C6F1F654BD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966B1B-970B-4CA3-ABA3-5B24CEC439DE}" type="slidenum">
              <a:rPr lang="th-TH" smtClean="0">
                <a:solidFill>
                  <a:srgbClr val="000000"/>
                </a:solidFill>
              </a:rPr>
              <a:pPr/>
              <a:t>‹#›</a:t>
            </a:fld>
            <a:endParaRPr lang="th-TH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61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47C65-F013-4B51-A5A9-5C72A993780E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73799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F5A12-5B28-4D63-B0FB-369DBAB2AFED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DC9F193-BBED-4B13-AF73-70912B7EB65D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882664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B0BAE-E065-477E-8150-6CD6827762F3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39351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3439E2C9-1BA8-4338-A6A6-7885769F37D0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09094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6B16D-87A7-484D-A801-D4865C048293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AFC9B05-1C4F-4FAF-9ED1-52F26FEFB219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CF08E26-3124-47A7-8EB6-C58E8A785C90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372C3-1482-4855-AB5C-A634BC75DD71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74DA5-E5F0-42E8-A47D-A77DABA84B41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BE17C-9A4F-42CD-9C58-56ABC1F63031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3ACF0888-C0CC-4B84-A0FD-598601F851D9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4EEDF22-7EE5-42B0-87E5-CCCE5497382B}" type="datetime1">
              <a:rPr lang="th-TH" smtClean="0"/>
              <a:pPr/>
              <a:t>03/11/68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E4114B9-0041-461E-AB01-048A0EFA3053}" type="datetime1">
              <a:rPr lang="th-TH" smtClean="0">
                <a:solidFill>
                  <a:srgbClr val="000000"/>
                </a:solidFill>
              </a:rPr>
              <a:pPr/>
              <a:t>03/11/68</a:t>
            </a:fld>
            <a:endParaRPr lang="th-TH">
              <a:solidFill>
                <a:srgbClr val="000000"/>
              </a:solidFill>
            </a:endParaRPr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th-TH">
              <a:solidFill>
                <a:srgbClr val="000000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5966B1B-970B-4CA3-ABA3-5B24CEC439DE}" type="slidenum">
              <a:rPr lang="th-TH" smtClean="0"/>
              <a:pPr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10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142976" y="588887"/>
            <a:ext cx="8001024" cy="1828800"/>
          </a:xfrm>
        </p:spPr>
        <p:txBody>
          <a:bodyPr>
            <a:normAutofit/>
          </a:bodyPr>
          <a:lstStyle/>
          <a:p>
            <a:r>
              <a:rPr lang="th-TH" sz="5400" b="1" dirty="0" smtClean="0">
                <a:solidFill>
                  <a:srgbClr val="FF0000"/>
                </a:solidFill>
              </a:rPr>
              <a:t>ระบบจัดการฐานข้อมูลทางธุรกิจ</a:t>
            </a:r>
            <a:endParaRPr lang="en-US" sz="5400" b="1" dirty="0" smtClean="0">
              <a:solidFill>
                <a:srgbClr val="FF0000"/>
              </a:solidFill>
            </a:endParaRPr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0" y="2600324"/>
            <a:ext cx="6705600" cy="6858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2"/>
                </a:solidFill>
              </a:rPr>
              <a:t>01-406-090-202</a:t>
            </a:r>
            <a:br>
              <a:rPr lang="en-US" sz="2800" b="1" dirty="0" smtClean="0">
                <a:solidFill>
                  <a:schemeClr val="bg2"/>
                </a:solidFill>
              </a:rPr>
            </a:br>
            <a:endParaRPr lang="th-TH" sz="2800" b="1" dirty="0">
              <a:solidFill>
                <a:schemeClr val="bg1"/>
              </a:solidFill>
            </a:endParaRP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06" y="0"/>
            <a:ext cx="876293" cy="160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กล่องข้อความ 3"/>
          <p:cNvSpPr txBox="1"/>
          <p:nvPr/>
        </p:nvSpPr>
        <p:spPr>
          <a:xfrm>
            <a:off x="4318568" y="6273225"/>
            <a:ext cx="4774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b="1" dirty="0" smtClean="0">
                <a:solidFill>
                  <a:schemeClr val="tx1">
                    <a:lumMod val="95000"/>
                  </a:schemeClr>
                </a:solidFill>
              </a:rPr>
              <a:t>ผู้ช่วยศาสตราจารย์นงลัก</a:t>
            </a:r>
            <a:r>
              <a:rPr lang="th-TH" sz="3200" b="1" dirty="0" err="1" smtClean="0">
                <a:solidFill>
                  <a:schemeClr val="tx1">
                    <a:lumMod val="95000"/>
                  </a:schemeClr>
                </a:solidFill>
              </a:rPr>
              <a:t>ษ์</a:t>
            </a:r>
            <a:r>
              <a:rPr lang="th-TH" sz="3200" b="1" dirty="0" smtClean="0">
                <a:solidFill>
                  <a:schemeClr val="tx1">
                    <a:lumMod val="95000"/>
                  </a:schemeClr>
                </a:solidFill>
              </a:rPr>
              <a:t>  </a:t>
            </a:r>
            <a:r>
              <a:rPr lang="th-TH" sz="3200" b="1" dirty="0" err="1" smtClean="0">
                <a:solidFill>
                  <a:schemeClr val="tx1">
                    <a:lumMod val="95000"/>
                  </a:schemeClr>
                </a:solidFill>
              </a:rPr>
              <a:t>อั</a:t>
            </a:r>
            <a:r>
              <a:rPr lang="th-TH" sz="3200" b="1" dirty="0" smtClean="0">
                <a:solidFill>
                  <a:schemeClr val="tx1">
                    <a:lumMod val="95000"/>
                  </a:schemeClr>
                </a:solidFill>
              </a:rPr>
              <a:t>นทะเดช</a:t>
            </a:r>
            <a:endParaRPr lang="th-TH" sz="3200" b="1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ข้อมูลและสารสนเทศ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b="1" dirty="0" smtClean="0"/>
              <a:t>สารสนเทศ</a:t>
            </a:r>
            <a:r>
              <a:rPr lang="th-TH" dirty="0" smtClean="0"/>
              <a:t>  หมายถึง ข้อมูลที่ผ่านการประมวลผลแล้ว สามารถนำไปใช้ประโยชน์ได้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030" name="Picture 6" descr="https://abutkun.files.wordpress.com/2013/07/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202" y="2132856"/>
            <a:ext cx="5187134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-73734" y="3140968"/>
            <a:ext cx="2085674" cy="2088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2000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>
            <a:stCxn id="5" idx="2"/>
          </p:cNvCxnSpPr>
          <p:nvPr/>
        </p:nvCxnSpPr>
        <p:spPr>
          <a:xfrm>
            <a:off x="-73734" y="4185084"/>
            <a:ext cx="96910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33401" y="4185084"/>
            <a:ext cx="342748" cy="9721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0780" y="3467589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89%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3874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ชีวิตประจำวันกับฐานข้อมูล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Ø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การใช้ชีวิตประจำวัน</a:t>
            </a:r>
          </a:p>
          <a:p>
            <a:pPr lvl="1">
              <a:buFont typeface="Wingdings" pitchFamily="2" charset="2"/>
              <a:buChar char="Ø"/>
            </a:pPr>
            <a:endParaRPr lang="th-TH" sz="3200" dirty="0">
              <a:latin typeface="BrowalliaUPC" pitchFamily="34" charset="-34"/>
              <a:cs typeface="BrowalliaUPC" pitchFamily="34" charset="-34"/>
            </a:endParaRPr>
          </a:p>
          <a:p>
            <a:pPr lvl="1">
              <a:buFont typeface="Wingdings" pitchFamily="2" charset="2"/>
              <a:buChar char="Ø"/>
            </a:pP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เราสัมพันธ์กับฐานข้อมูลอะไรบ้าง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?</a:t>
            </a:r>
            <a:endParaRPr lang="th-TH" sz="3200" dirty="0">
              <a:latin typeface="BrowalliaUPC" pitchFamily="34" charset="-34"/>
              <a:cs typeface="BrowalliaUPC" pitchFamily="34" charset="-34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55000"/>
              <a:defRPr/>
            </a:pPr>
            <a:endParaRPr lang="th-TH" sz="3200" kern="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6" name="Picture 2" descr="http://www.mandiberg.com/wp/wp-content/uploads/dataBase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429000"/>
            <a:ext cx="3465601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72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ชีวิตประจำวันกับฐานข้อมูล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 smtClean="0"/>
              <a:t>การซื้อสินค้าในซูเปอร์มา</a:t>
            </a:r>
            <a:r>
              <a:rPr lang="th-TH" dirty="0" err="1" smtClean="0"/>
              <a:t>เก็ต</a:t>
            </a:r>
            <a:r>
              <a:rPr lang="th-TH" dirty="0" smtClean="0"/>
              <a:t> เช่น รายละเอียดสินค้า </a:t>
            </a:r>
            <a:r>
              <a:rPr lang="th-TH" dirty="0" err="1" smtClean="0"/>
              <a:t>สต๊</a:t>
            </a:r>
            <a:r>
              <a:rPr lang="th-TH" dirty="0" smtClean="0"/>
              <a:t>อกสินค้า การขาย</a:t>
            </a:r>
          </a:p>
          <a:p>
            <a:r>
              <a:rPr lang="th-TH" dirty="0" smtClean="0"/>
              <a:t>การชำระค่าสินค้าผ่านบัตรเครดิต เช่น รายละเอียดของลูกค้าบัตรเครดิตของธนาคารที่เป็นเจ้าของบัตร</a:t>
            </a:r>
          </a:p>
          <a:p>
            <a:r>
              <a:rPr lang="th-TH" dirty="0" smtClean="0"/>
              <a:t>การใช้บริการห้องสมุดในสถาบันการศึกษา เช่น การยืม การคืน ข้อมูลนักศึกษา </a:t>
            </a:r>
          </a:p>
          <a:p>
            <a:r>
              <a:rPr lang="th-TH" dirty="0" smtClean="0"/>
              <a:t>การใช้งานอินเทอร์เน็ต เช่นเก็บข้อมูลซื้อขายสินค้า 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www.frobbsthailand.com/uploads/share/images/%E0%B8%9A%E0%B8%B1%E0%B8%95%E0%B8%A3%E0%B9%80%E0%B8%84%E0%B8%A3%E0%B8%94%E0%B8%B4%E0%B8%95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09120"/>
            <a:ext cx="3600400" cy="19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80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การจัดการแฟ้มข้อมูล </a:t>
            </a:r>
            <a:r>
              <a:rPr lang="th-TH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dirty="0">
                <a:latin typeface="BrowalliaUPC" pitchFamily="34" charset="-34"/>
                <a:cs typeface="BrowalliaUPC" pitchFamily="34" charset="-34"/>
              </a:rPr>
              <a:t>File </a:t>
            </a:r>
            <a:r>
              <a:rPr lang="en-US" dirty="0" smtClean="0">
                <a:latin typeface="BrowalliaUPC" pitchFamily="34" charset="-34"/>
                <a:cs typeface="BrowalliaUPC" pitchFamily="34" charset="-34"/>
              </a:rPr>
              <a:t>Manager</a:t>
            </a:r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lvl="1">
              <a:buNone/>
            </a:pPr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“แฟ้มข้อมูล” (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file) 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หมายถึง ข้อสนเทศหรือข้อมูลทั้งหมดที่เก็บไว้ในสื่อที่มีคุณสมบัติเป็นแม่เหล็กไม่ว่าจะเป็นจานบันทึกธรรมดาหรือ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/>
            </a:r>
            <a:br>
              <a:rPr lang="en-US" sz="3000" dirty="0">
                <a:latin typeface="BrowalliaUPC" pitchFamily="34" charset="-34"/>
                <a:cs typeface="BrowalliaUPC" pitchFamily="34" charset="-34"/>
              </a:rPr>
            </a:b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จานแข็ง (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hard disk)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ก็ตาม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ข้อสนเทศที่นำไปเก็บนั้นจะถูกนำไปเก็บไว้เป็นเรื่อง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ๆ ไป อาจจะเป็นโปรแกรม ข้อมูล หรือภาพ (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graphics)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ก็ได้ แต่ละเรื่องต่างก็ต้องมีชื่อเป็นของตนเอง ที่ต้องไม่ซ้ำกัน 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/>
            </a:r>
            <a:br>
              <a:rPr lang="en-US" sz="3000" dirty="0">
                <a:latin typeface="BrowalliaUPC" pitchFamily="34" charset="-34"/>
                <a:cs typeface="BrowalliaUPC" pitchFamily="34" charset="-34"/>
              </a:rPr>
            </a:b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โครงสร้างแฟ้มข้อมูล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lvl="1">
              <a:buNone/>
            </a:pPr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“ โครงสร้างแฟ้มข้อมูล ” (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data structure) 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หมายถึง รูปแบบของ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/>
            </a:r>
            <a:br>
              <a:rPr lang="en-US" sz="3000" dirty="0">
                <a:latin typeface="BrowalliaUPC" pitchFamily="34" charset="-34"/>
                <a:cs typeface="BrowalliaUPC" pitchFamily="34" charset="-34"/>
              </a:rPr>
            </a:b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การจัดระเบียบของข้อมูล ซึ่งมีอยู่หลายรูปแบบ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ประกอบด้วย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โครงสร้างพื้นฐานที่ลำดับจากหน่วยที่เล็กที่สุดไปยังหน่วยที่ใหญ่ขึ้นตามลำดับต่อไปนี้</a:t>
            </a:r>
            <a:endParaRPr lang="th-TH" sz="3000" b="1" kern="0" dirty="0"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rmAutofit/>
          </a:bodyPr>
          <a:lstStyle/>
          <a:p>
            <a:pPr lvl="0"/>
            <a:r>
              <a:rPr lang="th-TH" kern="0" dirty="0">
                <a:latin typeface="BrowalliaUPC" pitchFamily="34" charset="-34"/>
                <a:cs typeface="BrowalliaUPC" pitchFamily="34" charset="-34"/>
              </a:rPr>
              <a:t>โครงสร้างแฟ้มข้อมูลตามลำดับ</a:t>
            </a:r>
            <a:r>
              <a:rPr lang="th-TH" kern="0" dirty="0" smtClean="0">
                <a:latin typeface="BrowalliaUPC" pitchFamily="34" charset="-34"/>
                <a:cs typeface="BrowalliaUPC" pitchFamily="34" charset="-34"/>
              </a:rPr>
              <a:t>ความสัมพันธ์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th-TH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475656" y="1412777"/>
            <a:ext cx="6912768" cy="4608512"/>
            <a:chOff x="0" y="0"/>
            <a:chExt cx="5131406" cy="3132125"/>
          </a:xfrm>
        </p:grpSpPr>
        <p:grpSp>
          <p:nvGrpSpPr>
            <p:cNvPr id="7" name="Group 6"/>
            <p:cNvGrpSpPr/>
            <p:nvPr/>
          </p:nvGrpSpPr>
          <p:grpSpPr>
            <a:xfrm>
              <a:off x="0" y="0"/>
              <a:ext cx="5131406" cy="3132125"/>
              <a:chOff x="0" y="0"/>
              <a:chExt cx="5131406" cy="3132125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61916" y="122829"/>
                <a:ext cx="934085" cy="347980"/>
                <a:chOff x="0" y="0"/>
                <a:chExt cx="934284" cy="348018"/>
              </a:xfrm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0" y="0"/>
                  <a:ext cx="934284" cy="348018"/>
                </a:xfrm>
                <a:prstGeom prst="rect">
                  <a:avLst/>
                </a:pr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  <p:sp>
              <p:nvSpPr>
                <p:cNvPr id="94" name="Text Box 105"/>
                <p:cNvSpPr txBox="1"/>
                <p:nvPr/>
              </p:nvSpPr>
              <p:spPr>
                <a:xfrm>
                  <a:off x="88710" y="27295"/>
                  <a:ext cx="723332" cy="2934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File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40943" y="798394"/>
                <a:ext cx="934284" cy="348018"/>
                <a:chOff x="0" y="0"/>
                <a:chExt cx="934284" cy="348018"/>
              </a:xfrm>
            </p:grpSpPr>
            <p:sp>
              <p:nvSpPr>
                <p:cNvPr id="91" name="Rectangle 90"/>
                <p:cNvSpPr/>
                <p:nvPr/>
              </p:nvSpPr>
              <p:spPr>
                <a:xfrm>
                  <a:off x="0" y="0"/>
                  <a:ext cx="934284" cy="348018"/>
                </a:xfrm>
                <a:prstGeom prst="rect">
                  <a:avLst/>
                </a:pr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  <p:sp>
              <p:nvSpPr>
                <p:cNvPr id="92" name="Text Box 122"/>
                <p:cNvSpPr txBox="1"/>
                <p:nvPr/>
              </p:nvSpPr>
              <p:spPr>
                <a:xfrm>
                  <a:off x="88710" y="27295"/>
                  <a:ext cx="723332" cy="2934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Record1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1317009" y="798394"/>
                <a:ext cx="934085" cy="347980"/>
                <a:chOff x="0" y="0"/>
                <a:chExt cx="934284" cy="348018"/>
              </a:xfrm>
            </p:grpSpPr>
            <p:sp>
              <p:nvSpPr>
                <p:cNvPr id="89" name="Rectangle 88"/>
                <p:cNvSpPr/>
                <p:nvPr/>
              </p:nvSpPr>
              <p:spPr>
                <a:xfrm>
                  <a:off x="0" y="0"/>
                  <a:ext cx="934284" cy="348018"/>
                </a:xfrm>
                <a:prstGeom prst="rect">
                  <a:avLst/>
                </a:pr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  <p:sp>
              <p:nvSpPr>
                <p:cNvPr id="90" name="Text Box 125"/>
                <p:cNvSpPr txBox="1"/>
                <p:nvPr/>
              </p:nvSpPr>
              <p:spPr>
                <a:xfrm>
                  <a:off x="88710" y="27295"/>
                  <a:ext cx="723332" cy="2934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Record2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27295" y="1480782"/>
                <a:ext cx="934085" cy="347980"/>
                <a:chOff x="0" y="0"/>
                <a:chExt cx="934284" cy="348018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0" y="0"/>
                  <a:ext cx="934284" cy="348018"/>
                </a:xfrm>
                <a:prstGeom prst="rect">
                  <a:avLst/>
                </a:pr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  <p:sp>
              <p:nvSpPr>
                <p:cNvPr id="88" name="Text Box 162"/>
                <p:cNvSpPr txBox="1"/>
                <p:nvPr/>
              </p:nvSpPr>
              <p:spPr>
                <a:xfrm>
                  <a:off x="88710" y="27295"/>
                  <a:ext cx="723332" cy="2934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Field1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1064525" y="1487605"/>
                <a:ext cx="934085" cy="347980"/>
                <a:chOff x="0" y="0"/>
                <a:chExt cx="934284" cy="348018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934284" cy="348018"/>
                </a:xfrm>
                <a:prstGeom prst="rect">
                  <a:avLst/>
                </a:prstGeom>
                <a:ln w="952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th-TH"/>
                </a:p>
              </p:txBody>
            </p:sp>
            <p:sp>
              <p:nvSpPr>
                <p:cNvPr id="86" name="Text Box 167"/>
                <p:cNvSpPr txBox="1"/>
                <p:nvPr/>
              </p:nvSpPr>
              <p:spPr>
                <a:xfrm>
                  <a:off x="88710" y="27295"/>
                  <a:ext cx="723332" cy="293427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Field2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  <p:grpSp>
            <p:nvGrpSpPr>
              <p:cNvPr id="18" name="Group 17"/>
              <p:cNvGrpSpPr/>
              <p:nvPr/>
            </p:nvGrpSpPr>
            <p:grpSpPr>
              <a:xfrm>
                <a:off x="402609" y="491319"/>
                <a:ext cx="1480783" cy="300251"/>
                <a:chOff x="0" y="0"/>
                <a:chExt cx="1480783" cy="300251"/>
              </a:xfrm>
            </p:grpSpPr>
            <p:cxnSp>
              <p:nvCxnSpPr>
                <p:cNvPr id="81" name="Straight Connector 80"/>
                <p:cNvCxnSpPr/>
                <p:nvPr/>
              </p:nvCxnSpPr>
              <p:spPr>
                <a:xfrm>
                  <a:off x="0" y="163773"/>
                  <a:ext cx="147395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6824" y="156949"/>
                  <a:ext cx="0" cy="14330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1480783" y="163773"/>
                  <a:ext cx="0" cy="11600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716508" y="0"/>
                  <a:ext cx="0" cy="16381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307038" y="1160059"/>
                <a:ext cx="1166920" cy="327547"/>
                <a:chOff x="-36" y="0"/>
                <a:chExt cx="1166920" cy="327547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>
                  <a:off x="-36" y="177291"/>
                  <a:ext cx="1159924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0" y="177421"/>
                  <a:ext cx="0" cy="1501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1166884" y="177421"/>
                  <a:ext cx="0" cy="1501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116006" y="0"/>
                  <a:ext cx="0" cy="17742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/>
              <p:cNvGrpSpPr/>
              <p:nvPr/>
            </p:nvGrpSpPr>
            <p:grpSpPr>
              <a:xfrm>
                <a:off x="20471" y="1828800"/>
                <a:ext cx="2210938" cy="655057"/>
                <a:chOff x="0" y="0"/>
                <a:chExt cx="2210938" cy="655057"/>
              </a:xfrm>
            </p:grpSpPr>
            <p:grpSp>
              <p:nvGrpSpPr>
                <p:cNvPr id="62" name="Group 61"/>
                <p:cNvGrpSpPr/>
                <p:nvPr/>
              </p:nvGrpSpPr>
              <p:grpSpPr>
                <a:xfrm>
                  <a:off x="0" y="281242"/>
                  <a:ext cx="661917" cy="373815"/>
                  <a:chOff x="0" y="-57655"/>
                  <a:chExt cx="934284" cy="405673"/>
                </a:xfrm>
              </p:grpSpPr>
              <p:sp>
                <p:nvSpPr>
                  <p:cNvPr id="75" name="Rectangle 74"/>
                  <p:cNvSpPr/>
                  <p:nvPr/>
                </p:nvSpPr>
                <p:spPr>
                  <a:xfrm>
                    <a:off x="0" y="0"/>
                    <a:ext cx="934284" cy="348018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76" name="Text Box 170"/>
                  <p:cNvSpPr txBox="1"/>
                  <p:nvPr/>
                </p:nvSpPr>
                <p:spPr>
                  <a:xfrm>
                    <a:off x="94823" y="-57655"/>
                    <a:ext cx="723331" cy="36452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a:t>Byte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grpSp>
              <p:nvGrpSpPr>
                <p:cNvPr id="63" name="Group 62"/>
                <p:cNvGrpSpPr/>
                <p:nvPr/>
              </p:nvGrpSpPr>
              <p:grpSpPr>
                <a:xfrm>
                  <a:off x="784747" y="295708"/>
                  <a:ext cx="661917" cy="352560"/>
                  <a:chOff x="0" y="-34551"/>
                  <a:chExt cx="934284" cy="382607"/>
                </a:xfrm>
              </p:grpSpPr>
              <p:sp>
                <p:nvSpPr>
                  <p:cNvPr id="73" name="Rectangle 72"/>
                  <p:cNvSpPr/>
                  <p:nvPr/>
                </p:nvSpPr>
                <p:spPr>
                  <a:xfrm>
                    <a:off x="0" y="0"/>
                    <a:ext cx="934284" cy="348018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74" name="Text Box 192"/>
                  <p:cNvSpPr txBox="1"/>
                  <p:nvPr/>
                </p:nvSpPr>
                <p:spPr>
                  <a:xfrm>
                    <a:off x="88710" y="-34551"/>
                    <a:ext cx="723331" cy="382607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a:t>Byte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grpSp>
              <p:nvGrpSpPr>
                <p:cNvPr id="64" name="Group 63"/>
                <p:cNvGrpSpPr/>
                <p:nvPr/>
              </p:nvGrpSpPr>
              <p:grpSpPr>
                <a:xfrm>
                  <a:off x="1549021" y="280393"/>
                  <a:ext cx="661917" cy="374664"/>
                  <a:chOff x="0" y="-58576"/>
                  <a:chExt cx="934284" cy="406594"/>
                </a:xfrm>
              </p:grpSpPr>
              <p:sp>
                <p:nvSpPr>
                  <p:cNvPr id="71" name="Rectangle 70"/>
                  <p:cNvSpPr/>
                  <p:nvPr/>
                </p:nvSpPr>
                <p:spPr>
                  <a:xfrm>
                    <a:off x="0" y="0"/>
                    <a:ext cx="934284" cy="348018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72" name="Text Box 195"/>
                  <p:cNvSpPr txBox="1"/>
                  <p:nvPr/>
                </p:nvSpPr>
                <p:spPr>
                  <a:xfrm>
                    <a:off x="88710" y="-58576"/>
                    <a:ext cx="723331" cy="39919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a:t>Byte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grpSp>
              <p:nvGrpSpPr>
                <p:cNvPr id="65" name="Group 64"/>
                <p:cNvGrpSpPr/>
                <p:nvPr/>
              </p:nvGrpSpPr>
              <p:grpSpPr>
                <a:xfrm>
                  <a:off x="211541" y="0"/>
                  <a:ext cx="1705970" cy="334892"/>
                  <a:chOff x="0" y="0"/>
                  <a:chExt cx="1705970" cy="334892"/>
                </a:xfrm>
              </p:grpSpPr>
              <p:cxnSp>
                <p:nvCxnSpPr>
                  <p:cNvPr id="66" name="Straight Connector 65"/>
                  <p:cNvCxnSpPr/>
                  <p:nvPr/>
                </p:nvCxnSpPr>
                <p:spPr>
                  <a:xfrm>
                    <a:off x="0" y="177290"/>
                    <a:ext cx="170597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0" y="177421"/>
                    <a:ext cx="0" cy="1501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>
                    <a:off x="907577" y="170597"/>
                    <a:ext cx="0" cy="1501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/>
                  <p:cNvCxnSpPr/>
                  <p:nvPr/>
                </p:nvCxnSpPr>
                <p:spPr>
                  <a:xfrm>
                    <a:off x="1699146" y="184766"/>
                    <a:ext cx="0" cy="1501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/>
                  <p:cNvCxnSpPr/>
                  <p:nvPr/>
                </p:nvCxnSpPr>
                <p:spPr>
                  <a:xfrm>
                    <a:off x="116006" y="0"/>
                    <a:ext cx="0" cy="17742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0" y="2477068"/>
                <a:ext cx="2210938" cy="655057"/>
                <a:chOff x="0" y="0"/>
                <a:chExt cx="2210938" cy="655057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0" y="322929"/>
                  <a:ext cx="661917" cy="332128"/>
                  <a:chOff x="0" y="-12416"/>
                  <a:chExt cx="934284" cy="360434"/>
                </a:xfrm>
              </p:grpSpPr>
              <p:sp>
                <p:nvSpPr>
                  <p:cNvPr id="60" name="Rectangle 59"/>
                  <p:cNvSpPr/>
                  <p:nvPr/>
                </p:nvSpPr>
                <p:spPr>
                  <a:xfrm>
                    <a:off x="0" y="0"/>
                    <a:ext cx="934284" cy="348018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61" name="Text Box 206"/>
                  <p:cNvSpPr txBox="1"/>
                  <p:nvPr/>
                </p:nvSpPr>
                <p:spPr>
                  <a:xfrm>
                    <a:off x="109153" y="-12416"/>
                    <a:ext cx="723331" cy="342940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a:t>Bit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grpSp>
              <p:nvGrpSpPr>
                <p:cNvPr id="48" name="Group 47"/>
                <p:cNvGrpSpPr/>
                <p:nvPr/>
              </p:nvGrpSpPr>
              <p:grpSpPr>
                <a:xfrm>
                  <a:off x="784747" y="313053"/>
                  <a:ext cx="661917" cy="335180"/>
                  <a:chOff x="0" y="-15728"/>
                  <a:chExt cx="934284" cy="363746"/>
                </a:xfrm>
              </p:grpSpPr>
              <p:sp>
                <p:nvSpPr>
                  <p:cNvPr id="58" name="Rectangle 57"/>
                  <p:cNvSpPr/>
                  <p:nvPr/>
                </p:nvSpPr>
                <p:spPr>
                  <a:xfrm>
                    <a:off x="0" y="0"/>
                    <a:ext cx="934284" cy="348018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59" name="Text Box 209"/>
                  <p:cNvSpPr txBox="1"/>
                  <p:nvPr/>
                </p:nvSpPr>
                <p:spPr>
                  <a:xfrm>
                    <a:off x="88710" y="-15728"/>
                    <a:ext cx="723331" cy="327949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a:t>Bit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1549021" y="304018"/>
                  <a:ext cx="661917" cy="351039"/>
                  <a:chOff x="0" y="-32940"/>
                  <a:chExt cx="934284" cy="380958"/>
                </a:xfrm>
              </p:grpSpPr>
              <p:sp>
                <p:nvSpPr>
                  <p:cNvPr id="56" name="Rectangle 55"/>
                  <p:cNvSpPr/>
                  <p:nvPr/>
                </p:nvSpPr>
                <p:spPr>
                  <a:xfrm>
                    <a:off x="0" y="0"/>
                    <a:ext cx="934284" cy="348018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57" name="Text Box 212"/>
                  <p:cNvSpPr txBox="1"/>
                  <p:nvPr/>
                </p:nvSpPr>
                <p:spPr>
                  <a:xfrm>
                    <a:off x="88710" y="-32940"/>
                    <a:ext cx="723331" cy="363464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en-US" sz="1400">
                        <a:effectLst/>
                        <a:latin typeface="TH SarabunPSK" panose="020B0500040200020003" pitchFamily="34" charset="-34"/>
                        <a:ea typeface="Calibri" panose="020F0502020204030204" pitchFamily="34" charset="0"/>
                        <a:cs typeface="Cordia New" panose="020B0304020202020204" pitchFamily="34" charset="-34"/>
                      </a:rPr>
                      <a:t>Bit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grpSp>
              <p:nvGrpSpPr>
                <p:cNvPr id="50" name="Group 49"/>
                <p:cNvGrpSpPr/>
                <p:nvPr/>
              </p:nvGrpSpPr>
              <p:grpSpPr>
                <a:xfrm>
                  <a:off x="211541" y="0"/>
                  <a:ext cx="1705970" cy="334892"/>
                  <a:chOff x="0" y="0"/>
                  <a:chExt cx="1705970" cy="334892"/>
                </a:xfrm>
              </p:grpSpPr>
              <p:cxnSp>
                <p:nvCxnSpPr>
                  <p:cNvPr id="51" name="Straight Connector 50"/>
                  <p:cNvCxnSpPr/>
                  <p:nvPr/>
                </p:nvCxnSpPr>
                <p:spPr>
                  <a:xfrm>
                    <a:off x="0" y="177290"/>
                    <a:ext cx="170597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/>
                  <p:nvPr/>
                </p:nvCxnSpPr>
                <p:spPr>
                  <a:xfrm>
                    <a:off x="0" y="177421"/>
                    <a:ext cx="0" cy="1501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/>
                  <p:nvPr/>
                </p:nvCxnSpPr>
                <p:spPr>
                  <a:xfrm>
                    <a:off x="907577" y="170597"/>
                    <a:ext cx="0" cy="1501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/>
                  <p:nvPr/>
                </p:nvCxnSpPr>
                <p:spPr>
                  <a:xfrm>
                    <a:off x="1699146" y="184766"/>
                    <a:ext cx="0" cy="15012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/>
                  <p:nvPr/>
                </p:nvCxnSpPr>
                <p:spPr>
                  <a:xfrm>
                    <a:off x="116006" y="0"/>
                    <a:ext cx="0" cy="177421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3166280" y="2756847"/>
                <a:ext cx="1295666" cy="347980"/>
                <a:chOff x="0" y="0"/>
                <a:chExt cx="1145625" cy="347980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0" y="0"/>
                  <a:ext cx="1145625" cy="347980"/>
                  <a:chOff x="-211585" y="0"/>
                  <a:chExt cx="1145869" cy="348018"/>
                </a:xfrm>
              </p:grpSpPr>
              <p:sp>
                <p:nvSpPr>
                  <p:cNvPr id="45" name="Rectangle 44"/>
                  <p:cNvSpPr/>
                  <p:nvPr/>
                </p:nvSpPr>
                <p:spPr>
                  <a:xfrm>
                    <a:off x="-211585" y="0"/>
                    <a:ext cx="1145869" cy="348018"/>
                  </a:xfrm>
                  <a:prstGeom prst="rect">
                    <a:avLst/>
                  </a:prstGeom>
                  <a:ln w="9525"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46" name="Text Box 158"/>
                  <p:cNvSpPr txBox="1"/>
                  <p:nvPr/>
                </p:nvSpPr>
                <p:spPr>
                  <a:xfrm>
                    <a:off x="88710" y="27295"/>
                    <a:ext cx="723332" cy="293427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th-TH" sz="1400"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a:t> 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sp>
              <p:nvSpPr>
                <p:cNvPr id="44" name="Text Box 223"/>
                <p:cNvSpPr txBox="1"/>
                <p:nvPr/>
              </p:nvSpPr>
              <p:spPr>
                <a:xfrm>
                  <a:off x="34119" y="40943"/>
                  <a:ext cx="1091821" cy="29337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1011 0001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3152632" y="2169994"/>
                <a:ext cx="1288842" cy="347980"/>
                <a:chOff x="0" y="0"/>
                <a:chExt cx="1145625" cy="347980"/>
              </a:xfrm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0" y="0"/>
                  <a:ext cx="1145625" cy="347980"/>
                  <a:chOff x="-211585" y="0"/>
                  <a:chExt cx="1145869" cy="348018"/>
                </a:xfrm>
              </p:grpSpPr>
              <p:sp>
                <p:nvSpPr>
                  <p:cNvPr id="41" name="Rectangle 40"/>
                  <p:cNvSpPr/>
                  <p:nvPr/>
                </p:nvSpPr>
                <p:spPr>
                  <a:xfrm>
                    <a:off x="-211585" y="0"/>
                    <a:ext cx="1145869" cy="348018"/>
                  </a:xfrm>
                  <a:prstGeom prst="rect">
                    <a:avLst/>
                  </a:prstGeom>
                  <a:ln w="9525"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42" name="Text Box 228"/>
                  <p:cNvSpPr txBox="1"/>
                  <p:nvPr/>
                </p:nvSpPr>
                <p:spPr>
                  <a:xfrm>
                    <a:off x="88710" y="27295"/>
                    <a:ext cx="723332" cy="293427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th-TH" sz="1400"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a:t> 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sp>
              <p:nvSpPr>
                <p:cNvPr id="40" name="Text Box 229"/>
                <p:cNvSpPr txBox="1"/>
                <p:nvPr/>
              </p:nvSpPr>
              <p:spPr>
                <a:xfrm>
                  <a:off x="34119" y="40943"/>
                  <a:ext cx="1091821" cy="29337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th-TH" sz="1400">
                      <a:effectLst/>
                      <a:ea typeface="Calibri" panose="020F0502020204030204" pitchFamily="34" charset="0"/>
                      <a:cs typeface="TH SarabunPSK" panose="020B0500040200020003" pitchFamily="34" charset="-34"/>
                    </a:rPr>
                    <a:t>ก  ข   ค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3118513" y="818864"/>
                <a:ext cx="2012893" cy="409400"/>
                <a:chOff x="0" y="-88712"/>
                <a:chExt cx="1145625" cy="409400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0" y="-88712"/>
                  <a:ext cx="1145625" cy="409400"/>
                  <a:chOff x="-211585" y="-88725"/>
                  <a:chExt cx="1145869" cy="409447"/>
                </a:xfrm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-211585" y="-88725"/>
                    <a:ext cx="1145869" cy="348018"/>
                  </a:xfrm>
                  <a:prstGeom prst="rect">
                    <a:avLst/>
                  </a:prstGeom>
                  <a:ln w="9525"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38" name="Text Box 233"/>
                  <p:cNvSpPr txBox="1"/>
                  <p:nvPr/>
                </p:nvSpPr>
                <p:spPr>
                  <a:xfrm>
                    <a:off x="88710" y="27295"/>
                    <a:ext cx="723332" cy="293427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th-TH" sz="1400"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a:t> 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sp>
              <p:nvSpPr>
                <p:cNvPr id="36" name="Text Box 234"/>
                <p:cNvSpPr txBox="1"/>
                <p:nvPr/>
              </p:nvSpPr>
              <p:spPr>
                <a:xfrm>
                  <a:off x="34119" y="-75065"/>
                  <a:ext cx="1091821" cy="29337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th-TH" sz="1400">
                      <a:effectLst/>
                      <a:ea typeface="Calibri" panose="020F0502020204030204" pitchFamily="34" charset="0"/>
                      <a:cs typeface="TH SarabunPSK" panose="020B0500040200020003" pitchFamily="34" charset="-34"/>
                    </a:rPr>
                    <a:t>592243001 นภัส  กล่อมดี  </a:t>
                  </a: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IS3/2</a:t>
                  </a:r>
                  <a:r>
                    <a:rPr lang="th-TH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  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3104865" y="0"/>
                <a:ext cx="2012315" cy="620973"/>
                <a:chOff x="0" y="0"/>
                <a:chExt cx="1145625" cy="347980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0" y="0"/>
                  <a:ext cx="1145625" cy="347980"/>
                  <a:chOff x="-211585" y="0"/>
                  <a:chExt cx="1145869" cy="348018"/>
                </a:xfrm>
              </p:grpSpPr>
              <p:sp>
                <p:nvSpPr>
                  <p:cNvPr id="33" name="Rectangle 32"/>
                  <p:cNvSpPr/>
                  <p:nvPr/>
                </p:nvSpPr>
                <p:spPr>
                  <a:xfrm>
                    <a:off x="-211585" y="0"/>
                    <a:ext cx="1145869" cy="348018"/>
                  </a:xfrm>
                  <a:prstGeom prst="rect">
                    <a:avLst/>
                  </a:prstGeom>
                  <a:ln w="9525"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34" name="Text Box 238"/>
                  <p:cNvSpPr txBox="1"/>
                  <p:nvPr/>
                </p:nvSpPr>
                <p:spPr>
                  <a:xfrm>
                    <a:off x="88710" y="27295"/>
                    <a:ext cx="723332" cy="293427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th-TH" sz="1400"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a:t> 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sp>
              <p:nvSpPr>
                <p:cNvPr id="32" name="Text Box 239"/>
                <p:cNvSpPr txBox="1"/>
                <p:nvPr/>
              </p:nvSpPr>
              <p:spPr>
                <a:xfrm>
                  <a:off x="34119" y="6202"/>
                  <a:ext cx="1091821" cy="328111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th-TH" sz="1400">
                      <a:effectLst/>
                      <a:ea typeface="Calibri" panose="020F0502020204030204" pitchFamily="34" charset="0"/>
                      <a:cs typeface="TH SarabunPSK" panose="020B0500040200020003" pitchFamily="34" charset="-34"/>
                    </a:rPr>
                    <a:t>592243001 นภัส  กล่อมดี  </a:t>
                  </a: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IS3/2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592243002 </a:t>
                  </a:r>
                  <a:r>
                    <a:rPr lang="th-TH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ทองใบ ไชยดา </a:t>
                  </a: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IS3/2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en-US" sz="1400">
                      <a:effectLst/>
                      <a:latin typeface="TH SarabunPSK" panose="020B0500040200020003" pitchFamily="34" charset="-34"/>
                      <a:ea typeface="Calibri" panose="020F0502020204030204" pitchFamily="34" charset="0"/>
                      <a:cs typeface="Cordia New" panose="020B0304020202020204" pitchFamily="34" charset="-34"/>
                    </a:rPr>
                    <a:t> 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0"/>
                    </a:spcAft>
                  </a:pPr>
                  <a:r>
                    <a:rPr lang="th-TH" sz="1400">
                      <a:effectLst/>
                      <a:ea typeface="Calibri" panose="020F0502020204030204" pitchFamily="34" charset="0"/>
                      <a:cs typeface="TH SarabunPSK" panose="020B0500040200020003" pitchFamily="34" charset="-34"/>
                    </a:rPr>
                    <a:t> 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th-TH" sz="1400">
                      <a:effectLst/>
                      <a:ea typeface="Calibri" panose="020F0502020204030204" pitchFamily="34" charset="0"/>
                      <a:cs typeface="TH SarabunPSK" panose="020B0500040200020003" pitchFamily="34" charset="-34"/>
                    </a:rPr>
                    <a:t> 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  <p:grpSp>
            <p:nvGrpSpPr>
              <p:cNvPr id="26" name="Group 25"/>
              <p:cNvGrpSpPr/>
              <p:nvPr/>
            </p:nvGrpSpPr>
            <p:grpSpPr>
              <a:xfrm>
                <a:off x="3118513" y="1473958"/>
                <a:ext cx="2012893" cy="347980"/>
                <a:chOff x="0" y="0"/>
                <a:chExt cx="1145625" cy="347980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0" y="0"/>
                  <a:ext cx="1145625" cy="347980"/>
                  <a:chOff x="-211585" y="0"/>
                  <a:chExt cx="1145869" cy="348018"/>
                </a:xfrm>
              </p:grpSpPr>
              <p:sp>
                <p:nvSpPr>
                  <p:cNvPr id="29" name="Rectangle 28"/>
                  <p:cNvSpPr/>
                  <p:nvPr/>
                </p:nvSpPr>
                <p:spPr>
                  <a:xfrm>
                    <a:off x="-211585" y="0"/>
                    <a:ext cx="1145869" cy="348018"/>
                  </a:xfrm>
                  <a:prstGeom prst="rect">
                    <a:avLst/>
                  </a:prstGeom>
                  <a:ln w="9525">
                    <a:prstDash val="sys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th-TH"/>
                  </a:p>
                </p:txBody>
              </p:sp>
              <p:sp>
                <p:nvSpPr>
                  <p:cNvPr id="30" name="Text Box 243"/>
                  <p:cNvSpPr txBox="1"/>
                  <p:nvPr/>
                </p:nvSpPr>
                <p:spPr>
                  <a:xfrm>
                    <a:off x="88710" y="27295"/>
                    <a:ext cx="723332" cy="293427"/>
                  </a:xfrm>
                  <a:prstGeom prst="rect">
                    <a:avLst/>
                  </a:prstGeom>
                  <a:noFill/>
                  <a:ln w="6350">
                    <a:noFill/>
                  </a:ln>
                  <a:effectLst/>
                </p:spPr>
                <p:style>
                  <a:lnRef idx="0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15000"/>
                      </a:lnSpc>
                      <a:spcAft>
                        <a:spcPts val="1000"/>
                      </a:spcAft>
                    </a:pPr>
                    <a:r>
                      <a:rPr lang="th-TH" sz="1400">
                        <a:effectLst/>
                        <a:ea typeface="Calibri" panose="020F0502020204030204" pitchFamily="34" charset="0"/>
                        <a:cs typeface="TH SarabunPSK" panose="020B0500040200020003" pitchFamily="34" charset="-34"/>
                      </a:rPr>
                      <a:t> </a:t>
                    </a:r>
                    <a:endParaRPr lang="en-US" sz="1100">
                      <a:effectLst/>
                      <a:ea typeface="Calibri" panose="020F0502020204030204" pitchFamily="34" charset="0"/>
                      <a:cs typeface="Cordia New" panose="020B0304020202020204" pitchFamily="34" charset="-34"/>
                    </a:endParaRPr>
                  </a:p>
                </p:txBody>
              </p:sp>
            </p:grpSp>
            <p:sp>
              <p:nvSpPr>
                <p:cNvPr id="28" name="Text Box 244"/>
                <p:cNvSpPr txBox="1"/>
                <p:nvPr/>
              </p:nvSpPr>
              <p:spPr>
                <a:xfrm>
                  <a:off x="34119" y="40943"/>
                  <a:ext cx="1091821" cy="29337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1000"/>
                    </a:spcAft>
                  </a:pPr>
                  <a:r>
                    <a:rPr lang="th-TH" sz="1400">
                      <a:effectLst/>
                      <a:ea typeface="Calibri" panose="020F0502020204030204" pitchFamily="34" charset="0"/>
                      <a:cs typeface="TH SarabunPSK" panose="020B0500040200020003" pitchFamily="34" charset="-34"/>
                    </a:rPr>
                    <a:t>592243001 </a:t>
                  </a:r>
                  <a:endParaRPr lang="en-US" sz="1100">
                    <a:effectLst/>
                    <a:ea typeface="Calibri" panose="020F0502020204030204" pitchFamily="34" charset="0"/>
                    <a:cs typeface="Cordia New" panose="020B0304020202020204" pitchFamily="34" charset="-34"/>
                  </a:endParaRPr>
                </a:p>
              </p:txBody>
            </p:sp>
          </p:grpSp>
        </p:grpSp>
        <p:cxnSp>
          <p:nvCxnSpPr>
            <p:cNvPr id="8" name="Straight Connector 7"/>
            <p:cNvCxnSpPr/>
            <p:nvPr/>
          </p:nvCxnSpPr>
          <p:spPr>
            <a:xfrm>
              <a:off x="2292824" y="320722"/>
              <a:ext cx="750626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40591" y="996286"/>
              <a:ext cx="750626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333767" y="1624083"/>
              <a:ext cx="750626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340591" y="2347414"/>
              <a:ext cx="750626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54238" y="2927444"/>
              <a:ext cx="750626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57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โครงสร้างแฟ้มข้อมูล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1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.</a:t>
            </a:r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 บิต (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Bit : Binary Digit)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คือ หน่วยของข้อมูลที่เล็กที่สุดที่เก็บอยู่ในหน่วยความจำภายในคอมพิวเตอร์ ซึ่ง 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Bit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จะแทนด้วยตัวเลขหนึ่งตัว คือ 0 หรือ 1 อย่างใดอย่างหนึ่ง (เลขฐานสอง) เรียกตัวเลข 0 หรือ 1 ว่าเป็น บิต 1 บิต</a:t>
            </a:r>
          </a:p>
          <a:p>
            <a:endParaRPr lang="th-TH" sz="3000" dirty="0">
              <a:latin typeface="BrowalliaUPC" pitchFamily="34" charset="-34"/>
              <a:cs typeface="BrowalliaUPC" pitchFamily="34" charset="-34"/>
            </a:endParaRPr>
          </a:p>
          <a:p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2.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ไบท์ (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Byte) 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คือ หน่วยของข้อมูลที่นำบิทหลายๆ บิทมาเรียงต่อกัน แทนตัวอักษรแต่ละตัว โดยตัวอักษร 1 ตัวจะแทนด้วย 8 บิท เรียกว่า ไบท์ เช่น ตัว 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A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เมื่อเก็บอยู่ในคอมพิวเตอร์ ก็จะนำเอาเลข 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0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หรือ 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1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มาเรียงต่อกัน 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8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ตัว จะเก็บเป็น 1000001 เป็นต้น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โครงสร้างแฟ้มข้อมูล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lvl="1">
              <a:buNone/>
            </a:pPr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3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.</a:t>
            </a:r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 เขตข้อมูล (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Field) 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คือ การนำตัวอักขระหลาย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ๆ ตัวมารวมกัน โดยมีความหมายอย่างใดอย่างหนึ่ง เช่น ฟิลด์ </a:t>
            </a:r>
            <a:r>
              <a:rPr lang="en-US" sz="3000" dirty="0" err="1">
                <a:latin typeface="BrowalliaUPC" pitchFamily="34" charset="-34"/>
                <a:cs typeface="BrowalliaUPC" pitchFamily="34" charset="-34"/>
              </a:rPr>
              <a:t>std_id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ใช้เก็บข้อมูลรหัสนักศึกษา ฟิลด์ </a:t>
            </a:r>
            <a:r>
              <a:rPr lang="en-US" sz="3000" dirty="0" err="1">
                <a:latin typeface="BrowalliaUPC" pitchFamily="34" charset="-34"/>
                <a:cs typeface="BrowalliaUPC" pitchFamily="34" charset="-34"/>
              </a:rPr>
              <a:t>std_name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ใช้เก็บข้อมูลชื่อนักศึกษา เป็นต้น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th-TH" dirty="0">
              <a:solidFill>
                <a:srgbClr val="000000"/>
              </a:solidFill>
            </a:endParaRPr>
          </a:p>
        </p:txBody>
      </p:sp>
      <p:graphicFrame>
        <p:nvGraphicFramePr>
          <p:cNvPr id="5" name="Group 4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0203984"/>
              </p:ext>
            </p:extLst>
          </p:nvPr>
        </p:nvGraphicFramePr>
        <p:xfrm>
          <a:off x="611560" y="2780928"/>
          <a:ext cx="8280400" cy="2449513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3131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5576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127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itchFamily="34" charset="0"/>
                          <a:cs typeface="Angsana New" pitchFamily="18" charset="-34"/>
                        </a:rPr>
                        <a:t>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itchFamily="34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itchFamily="34" charset="0"/>
                        </a:rPr>
                        <a:t>Address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itchFamily="34" charset="0"/>
                        </a:rPr>
                        <a:t>Tel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itchFamily="34" charset="0"/>
                          <a:cs typeface="Angsana New" pitchFamily="18" charset="-34"/>
                        </a:rPr>
                        <a:t>สมศักดิ์  คำย่อม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itchFamily="34" charset="0"/>
                          <a:cs typeface="Angsana New" pitchFamily="18" charset="-34"/>
                        </a:rPr>
                        <a:t>124/100 หมู่ 1 ต.ในเมือง อ. เมือง จ. นม.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itchFamily="34" charset="0"/>
                          <a:cs typeface="Angsana New" pitchFamily="18" charset="-34"/>
                        </a:rPr>
                        <a:t>044-252-7896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11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icrosoft Sans Serif" pitchFamily="34" charset="0"/>
                          <a:cs typeface="Angsana New" pitchFamily="18" charset="-34"/>
                        </a:rPr>
                        <a:t>1002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icrosoft Sans Serif" pitchFamily="34" charset="0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ภาวันสินี  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210/100 หมู่ 1 ต. หนองไผ่ล้อม อ. เมือง จ. นม.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044-272987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2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1003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สิร</a:t>
                      </a: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วุฒิ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210/100 หมู่ 1 ต. หนองไผ่ล้อม อ. เมือง จ. นม.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Monotype Sorts" pitchFamily="2" charset="2"/>
                        <a:buNone/>
                        <a:tabLst/>
                      </a:pPr>
                      <a:r>
                        <a:rPr kumimoji="1" lang="th-TH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ngsana New" pitchFamily="18" charset="-34"/>
                          <a:cs typeface="Angsana New" pitchFamily="18" charset="-34"/>
                        </a:rPr>
                        <a:t>086-999-7582</a:t>
                      </a:r>
                      <a:endParaRPr kumimoji="1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ngsana New" pitchFamily="18" charset="-34"/>
                        <a:cs typeface="Angsana New" pitchFamily="18" charset="-3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โครงสร้างแฟ้มข้อมูล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4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.</a:t>
            </a:r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 ระเบียน (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Record) 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คือ การนำฟิลด์ที่มีความสัมพันธ์กันมารวมกัน เช่น ในหนึ่งเรคคอร์ดประกอบด้วยฟิลด์ต่าง ๆ ที่เกี่ยวข้องเป็นชุด </a:t>
            </a:r>
          </a:p>
          <a:p>
            <a:pPr marL="0" indent="0">
              <a:buNone/>
            </a:pPr>
            <a:r>
              <a:rPr lang="th-TH" sz="3000" dirty="0">
                <a:latin typeface="BrowalliaUPC" pitchFamily="34" charset="-34"/>
                <a:cs typeface="BrowalliaUPC" pitchFamily="34" charset="-34"/>
              </a:rPr>
              <a:t>	เช่น เรคคอร์ดประวัตินักศึกษา ประกอบด้วย </a:t>
            </a:r>
          </a:p>
          <a:p>
            <a:pPr marL="0" indent="0">
              <a:buNone/>
            </a:pPr>
            <a:r>
              <a:rPr lang="th-TH" sz="3000" dirty="0">
                <a:latin typeface="BrowalliaUPC" pitchFamily="34" charset="-34"/>
                <a:cs typeface="BrowalliaUPC" pitchFamily="34" charset="-34"/>
              </a:rPr>
              <a:t>	ฟิลด์ </a:t>
            </a:r>
            <a:r>
              <a:rPr lang="en-US" sz="3000" dirty="0" err="1">
                <a:latin typeface="BrowalliaUPC" pitchFamily="34" charset="-34"/>
                <a:cs typeface="BrowalliaUPC" pitchFamily="34" charset="-34"/>
              </a:rPr>
              <a:t>std_id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ใช้เก็บข้อมูลรหัสนักศึกษา </a:t>
            </a:r>
          </a:p>
          <a:p>
            <a:pPr marL="0" indent="0">
              <a:buNone/>
            </a:pPr>
            <a:r>
              <a:rPr lang="th-TH" sz="3000" dirty="0">
                <a:latin typeface="BrowalliaUPC" pitchFamily="34" charset="-34"/>
                <a:cs typeface="BrowalliaUPC" pitchFamily="34" charset="-34"/>
              </a:rPr>
              <a:t>	ฟิลด์ </a:t>
            </a:r>
            <a:r>
              <a:rPr lang="en-US" sz="3000" dirty="0" err="1">
                <a:latin typeface="BrowalliaUPC" pitchFamily="34" charset="-34"/>
                <a:cs typeface="BrowalliaUPC" pitchFamily="34" charset="-34"/>
              </a:rPr>
              <a:t>std_name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ใช้เก็บข้อมูลชื่อนักศึกษา และ </a:t>
            </a:r>
          </a:p>
          <a:p>
            <a:pPr marL="0" indent="0">
              <a:buNone/>
            </a:pPr>
            <a:r>
              <a:rPr lang="th-TH" sz="3000" dirty="0">
                <a:latin typeface="BrowalliaUPC" pitchFamily="34" charset="-34"/>
                <a:cs typeface="BrowalliaUPC" pitchFamily="34" charset="-34"/>
              </a:rPr>
              <a:t>	ฟิลด์ </a:t>
            </a:r>
            <a:r>
              <a:rPr lang="en-US" sz="3000" dirty="0" err="1">
                <a:latin typeface="BrowalliaUPC" pitchFamily="34" charset="-34"/>
                <a:cs typeface="BrowalliaUPC" pitchFamily="34" charset="-34"/>
              </a:rPr>
              <a:t>std_address</a:t>
            </a:r>
            <a:r>
              <a:rPr lang="en-US" sz="30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ใช้เก็บข้อมูลที่อยู่นักศึกษา เป็นต้น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โครงสร้างแฟ้มข้อมูล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lvl="1">
              <a:buNone/>
            </a:pPr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5. ไฟล์ (</a:t>
            </a:r>
            <a:r>
              <a:rPr lang="en-US" sz="3000" b="1" dirty="0">
                <a:latin typeface="BrowalliaUPC" pitchFamily="34" charset="-34"/>
                <a:cs typeface="BrowalliaUPC" pitchFamily="34" charset="-34"/>
              </a:rPr>
              <a:t>File) 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เป็นกลุ่มของเรคคอร์ดที่สัมพันธ์กัน โดยแบ่งออกเป็นเรื่องตามแฟ้มข้อมูลนั้น เช่น แฟ้มข้อมูลเรื่องลูกค้า แฟ้มข้อมูลเรื่องสินค้า แฟ้มข้อมูลการขาย แต่ละแฟ้มประกอบด้วยข้อมูลในเรื่องเดียวกัน เช่น แฟ้ม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ข้อมูลนักศึกษา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จะมีรายละเอียด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ของนักศึกษา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เช่น </a:t>
            </a:r>
            <a:r>
              <a:rPr lang="th-TH" sz="3000" dirty="0" smtClean="0">
                <a:latin typeface="BrowalliaUPC" pitchFamily="34" charset="-34"/>
                <a:cs typeface="BrowalliaUPC" pitchFamily="34" charset="-34"/>
              </a:rPr>
              <a:t>รหัสนักศึกษา ชื่อ เพศ วันเกิด และห้อง 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เป็นต้น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626" t="45716" r="52362" b="26200"/>
          <a:stretch/>
        </p:blipFill>
        <p:spPr>
          <a:xfrm>
            <a:off x="971600" y="3717032"/>
            <a:ext cx="7200800" cy="30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รายละเอียดการสอน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1. 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รหัสและชื่อวิชา</a:t>
            </a:r>
            <a:r>
              <a:rPr lang="en-US" sz="2200" dirty="0">
                <a:latin typeface="TH SarabunPSK" pitchFamily="34" charset="-34"/>
                <a:cs typeface="TH SarabunPSK" pitchFamily="34" charset="-34"/>
              </a:rPr>
              <a:t> 	</a:t>
            </a:r>
            <a:r>
              <a:rPr lang="en-US" sz="2200" dirty="0" smtClean="0">
                <a:latin typeface="TH SarabunPSK" pitchFamily="34" charset="-34"/>
                <a:cs typeface="TH SarabunPSK" pitchFamily="34" charset="-34"/>
              </a:rPr>
              <a:t>01-406-090-202     </a:t>
            </a:r>
            <a:r>
              <a:rPr lang="th-TH" sz="2200" dirty="0" smtClean="0">
                <a:latin typeface="TH SarabunPSK" pitchFamily="34" charset="-34"/>
                <a:cs typeface="TH SarabunPSK" pitchFamily="34" charset="-34"/>
              </a:rPr>
              <a:t>ระบบ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จัดการ</a:t>
            </a:r>
            <a:r>
              <a:rPr lang="th-TH" sz="2200" dirty="0" smtClean="0">
                <a:latin typeface="TH SarabunPSK" pitchFamily="34" charset="-34"/>
                <a:cs typeface="TH SarabunPSK" pitchFamily="34" charset="-34"/>
              </a:rPr>
              <a:t>ฐานข้อมูลทางธุกิจ</a:t>
            </a:r>
            <a:endParaRPr lang="en-US" sz="22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en-US" sz="2200" b="1" dirty="0" smtClean="0">
                <a:latin typeface="TH SarabunPSK" pitchFamily="34" charset="-34"/>
                <a:cs typeface="TH SarabunPSK" pitchFamily="34" charset="-34"/>
              </a:rPr>
              <a:t>2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. 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สภาพรายวิชา</a:t>
            </a:r>
            <a:r>
              <a:rPr lang="en-US" sz="2200" dirty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2200" dirty="0" smtClean="0">
                <a:latin typeface="TH SarabunPSK" pitchFamily="34" charset="-34"/>
                <a:cs typeface="TH SarabunPSK" pitchFamily="34" charset="-34"/>
              </a:rPr>
              <a:t>วิชาชีพ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เฉพาะสาขา ในหลักสูตรปริญญาตรี สาขาวิชาระบบสารสนเทศ</a:t>
            </a:r>
            <a:endParaRPr lang="en-US" sz="22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3. 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ระดับรายวิชา</a:t>
            </a:r>
            <a:r>
              <a:rPr lang="en-US" sz="2200" dirty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th-TH" sz="2200" dirty="0" smtClean="0">
                <a:latin typeface="TH SarabunPSK" pitchFamily="34" charset="-34"/>
                <a:cs typeface="TH SarabunPSK" pitchFamily="34" charset="-34"/>
              </a:rPr>
              <a:t>ชั้น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ปีที่ 3 </a:t>
            </a:r>
            <a:endParaRPr lang="en-US" sz="22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4. 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พื้นฐาน</a:t>
            </a:r>
            <a:r>
              <a:rPr lang="en-US" sz="2200" dirty="0">
                <a:latin typeface="TH SarabunPSK" pitchFamily="34" charset="-34"/>
                <a:cs typeface="TH SarabunPSK" pitchFamily="34" charset="-34"/>
              </a:rPr>
              <a:t>		</a:t>
            </a:r>
            <a:r>
              <a:rPr lang="en-US" sz="2200" dirty="0" smtClean="0">
                <a:latin typeface="TH SarabunPSK" pitchFamily="34" charset="-34"/>
                <a:cs typeface="TH SarabunPSK" pitchFamily="34" charset="-34"/>
              </a:rPr>
              <a:t>-</a:t>
            </a:r>
            <a:endParaRPr lang="en-US" sz="22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5. 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เวลาศึกษา</a:t>
            </a: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2200" dirty="0" smtClean="0">
                <a:latin typeface="TH SarabunPSK" pitchFamily="34" charset="-34"/>
                <a:cs typeface="TH SarabunPSK" pitchFamily="34" charset="-34"/>
              </a:rPr>
              <a:t>34 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ชั่วโมงเรียนตลอด </a:t>
            </a:r>
            <a:r>
              <a:rPr lang="en-US" sz="2200" dirty="0">
                <a:latin typeface="TH SarabunPSK" pitchFamily="34" charset="-34"/>
                <a:cs typeface="TH SarabunPSK" pitchFamily="34" charset="-34"/>
              </a:rPr>
              <a:t>17 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สัปดาห์   </a:t>
            </a:r>
            <a:r>
              <a:rPr lang="th-TH" sz="2200" dirty="0" smtClean="0">
                <a:latin typeface="TH SarabunPSK" pitchFamily="34" charset="-34"/>
                <a:cs typeface="TH SarabunPSK" pitchFamily="34" charset="-34"/>
              </a:rPr>
              <a:t>ทฤษฎี 2 ชั่วโมง 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ต่อ</a:t>
            </a:r>
            <a:r>
              <a:rPr lang="th-TH" sz="2200" dirty="0" smtClean="0">
                <a:latin typeface="TH SarabunPSK" pitchFamily="34" charset="-34"/>
                <a:cs typeface="TH SarabunPSK" pitchFamily="34" charset="-34"/>
              </a:rPr>
              <a:t>สัปดาห์ ปฏิบัติ 2 ชั่วโมง </a:t>
            </a:r>
          </a:p>
          <a:p>
            <a:pPr marL="0" indent="0">
              <a:buNone/>
            </a:pP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200" dirty="0" smtClean="0">
                <a:latin typeface="TH SarabunPSK" pitchFamily="34" charset="-34"/>
                <a:cs typeface="TH SarabunPSK" pitchFamily="34" charset="-34"/>
              </a:rPr>
              <a:t>                              ต่อสัปดาห์ 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และ</a:t>
            </a:r>
            <a:r>
              <a:rPr lang="th-TH" sz="2200" dirty="0" smtClean="0">
                <a:latin typeface="TH SarabunPSK" pitchFamily="34" charset="-34"/>
                <a:cs typeface="TH SarabunPSK" pitchFamily="34" charset="-34"/>
              </a:rPr>
              <a:t>นักศึกษาต้อง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ใช้เวลาค้นคว้านอกเวลา </a:t>
            </a:r>
            <a:r>
              <a:rPr lang="en-US" sz="2200" dirty="0" smtClean="0">
                <a:latin typeface="TH SarabunPSK" pitchFamily="34" charset="-34"/>
                <a:cs typeface="TH SarabunPSK" pitchFamily="34" charset="-34"/>
              </a:rPr>
              <a:t>2 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ชั่วโมงต่อสัปดาห์</a:t>
            </a:r>
            <a:endParaRPr lang="en-US" sz="22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en-US" sz="2200" b="1" dirty="0">
                <a:latin typeface="TH SarabunPSK" pitchFamily="34" charset="-34"/>
                <a:cs typeface="TH SarabunPSK" pitchFamily="34" charset="-34"/>
              </a:rPr>
              <a:t>6. </a:t>
            </a: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จำนวนหน่วย</a:t>
            </a:r>
            <a:r>
              <a:rPr lang="th-TH" sz="2200" b="1" dirty="0" err="1">
                <a:latin typeface="TH SarabunPSK" pitchFamily="34" charset="-34"/>
                <a:cs typeface="TH SarabunPSK" pitchFamily="34" charset="-34"/>
              </a:rPr>
              <a:t>กิต</a:t>
            </a:r>
            <a:r>
              <a:rPr lang="en-US" sz="2200" dirty="0">
                <a:latin typeface="TH SarabunPSK" pitchFamily="34" charset="-34"/>
                <a:cs typeface="TH SarabunPSK" pitchFamily="34" charset="-34"/>
              </a:rPr>
              <a:t>	</a:t>
            </a:r>
            <a:r>
              <a:rPr lang="en-US" sz="2200" dirty="0" smtClean="0">
                <a:latin typeface="TH SarabunPSK" pitchFamily="34" charset="-34"/>
                <a:cs typeface="TH SarabunPSK" pitchFamily="34" charset="-34"/>
              </a:rPr>
              <a:t>3 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หน่วย</a:t>
            </a:r>
            <a:r>
              <a:rPr lang="th-TH" sz="2200" dirty="0" err="1">
                <a:latin typeface="TH SarabunPSK" pitchFamily="34" charset="-34"/>
                <a:cs typeface="TH SarabunPSK" pitchFamily="34" charset="-34"/>
              </a:rPr>
              <a:t>กิต</a:t>
            </a:r>
            <a:endParaRPr lang="en-US" sz="22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th-TH" sz="2200" b="1" dirty="0">
                <a:latin typeface="TH SarabunPSK" pitchFamily="34" charset="-34"/>
                <a:cs typeface="TH SarabunPSK" pitchFamily="34" charset="-34"/>
              </a:rPr>
              <a:t>7. ผู้สอน		</a:t>
            </a:r>
            <a:r>
              <a:rPr lang="th-TH" sz="2200" b="1" dirty="0" smtClean="0">
                <a:latin typeface="TH SarabunPSK" pitchFamily="34" charset="-34"/>
                <a:cs typeface="TH SarabunPSK" pitchFamily="34" charset="-34"/>
              </a:rPr>
              <a:t>ผู้ช่วยศาสตราจารย์</a:t>
            </a:r>
            <a:r>
              <a:rPr lang="th-TH" sz="2200" dirty="0" smtClean="0">
                <a:latin typeface="TH SarabunPSK" pitchFamily="34" charset="-34"/>
                <a:cs typeface="TH SarabunPSK" pitchFamily="34" charset="-34"/>
              </a:rPr>
              <a:t>นง</a:t>
            </a:r>
            <a:r>
              <a:rPr lang="th-TH" sz="2200" dirty="0">
                <a:latin typeface="TH SarabunPSK" pitchFamily="34" charset="-34"/>
                <a:cs typeface="TH SarabunPSK" pitchFamily="34" charset="-34"/>
              </a:rPr>
              <a:t>ลักษ์  อันทะเดช</a:t>
            </a:r>
            <a:endParaRPr lang="en-US" sz="22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endParaRPr lang="th-TH" sz="22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01301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rmAutofit/>
          </a:bodyPr>
          <a:lstStyle/>
          <a:p>
            <a:pPr lvl="0"/>
            <a:r>
              <a:rPr lang="th-TH" kern="0" dirty="0">
                <a:latin typeface="BrowalliaUPC" pitchFamily="34" charset="-34"/>
                <a:cs typeface="BrowalliaUPC" pitchFamily="34" charset="-34"/>
              </a:rPr>
              <a:t>ตัวอย่างโครงสร้าง</a:t>
            </a:r>
            <a:r>
              <a:rPr lang="th-TH" kern="0" dirty="0" smtClean="0">
                <a:latin typeface="BrowalliaUPC" pitchFamily="34" charset="-34"/>
                <a:cs typeface="BrowalliaUPC" pitchFamily="34" charset="-34"/>
              </a:rPr>
              <a:t>แฟ้มข้อมูล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2" descr="C:\Users\tukky\Desktop\p01.jpg"/>
          <p:cNvPicPr>
            <a:picLocks noChangeAspect="1" noChangeArrowheads="1"/>
          </p:cNvPicPr>
          <p:nvPr/>
        </p:nvPicPr>
        <p:blipFill>
          <a:blip r:embed="rId2" cstate="print"/>
          <a:srcRect l="1367" t="7562" r="2640" b="5333"/>
          <a:stretch>
            <a:fillRect/>
          </a:stretch>
        </p:blipFill>
        <p:spPr bwMode="auto">
          <a:xfrm>
            <a:off x="251520" y="1196752"/>
            <a:ext cx="8640960" cy="38884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718854" y="5373216"/>
            <a:ext cx="5739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b="1" dirty="0" smtClean="0">
                <a:latin typeface="BrowalliaUPC" pitchFamily="34" charset="-34"/>
                <a:cs typeface="BrowalliaUPC" pitchFamily="34" charset="-34"/>
              </a:rPr>
              <a:t>ตัวอย่างเขตข้อมูล ระเบียน และแฟ้มข้อมูลนักศึกษา</a:t>
            </a:r>
            <a:endParaRPr lang="en-US" b="1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kern="0" dirty="0">
                <a:latin typeface="BrowalliaUPC" pitchFamily="34" charset="-34"/>
                <a:cs typeface="BrowalliaUPC" pitchFamily="34" charset="-34"/>
              </a:rPr>
              <a:t>ตัวอย่างโครงสร้างแฟ้มข้อมูล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715" y="1142984"/>
            <a:ext cx="8762003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/>
              <a:t>ชนิดของข้อมูล 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th-TH" sz="3200" dirty="0"/>
              <a:t>1.  ข้อมูลตัวอักษร </a:t>
            </a:r>
            <a:r>
              <a:rPr lang="en-US" sz="3200" dirty="0"/>
              <a:t>(Text</a:t>
            </a:r>
            <a:r>
              <a:rPr lang="en-US" sz="3200" dirty="0" smtClean="0"/>
              <a:t>)  </a:t>
            </a:r>
            <a:r>
              <a:rPr lang="th-TH" sz="3200" dirty="0"/>
              <a:t>ข้อมูลตัวอักษร หมายถึง ข้อมูลที่อยู่ในรูปแบบของตัวอักษร (อักษร ก-ฮ หรือ </a:t>
            </a:r>
            <a:r>
              <a:rPr lang="en-US" sz="3200" dirty="0"/>
              <a:t>A-Z)</a:t>
            </a:r>
            <a:r>
              <a:rPr lang="th-TH" sz="3200" dirty="0"/>
              <a:t> ตัวเลข (0 – 9) และสัญลักษณ์พิเศษ (</a:t>
            </a:r>
            <a:r>
              <a:rPr lang="en-US" sz="3200" dirty="0"/>
              <a:t>&amp;, *, $</a:t>
            </a:r>
            <a:r>
              <a:rPr lang="th-TH" sz="3200" dirty="0"/>
              <a:t>, </a:t>
            </a:r>
            <a:r>
              <a:rPr lang="en-US" sz="3200" dirty="0"/>
              <a:t>@</a:t>
            </a:r>
            <a:r>
              <a:rPr lang="th-TH" sz="3200" dirty="0"/>
              <a:t>) ตัวอย่างเช่น ชื่อ สกุล อาชีพ จะมีการจัดเก็บข้อมูลในรูปตัวอักษร แต่ถ้าเป็นตัวเลขที่ไม่ใช้ในการคำนวณเช่น บ้านเลขที่ เบอร์โทรศัพท์ จะถือว่าเป็นตัวอักษรเช่นกัน เพราะไม่สามารถนำไปคำนวณได้ ซึ่งข้อมูลดังกล่าวสามารถนำไปประมวลผลเพื่อเรียงลำดับตามตัวอักษรจากน้อยไปหามากหรือมากไปหาน้อยได้ </a:t>
            </a:r>
            <a:endParaRPr lang="en-US" sz="2000" dirty="0"/>
          </a:p>
          <a:p>
            <a:pPr marL="0" indent="0">
              <a:buNone/>
            </a:pPr>
            <a:r>
              <a:rPr lang="th-TH" sz="3200" dirty="0" smtClean="0"/>
              <a:t>2</a:t>
            </a:r>
            <a:r>
              <a:rPr lang="th-TH" sz="3200" dirty="0"/>
              <a:t>.  ข้อมูลตัวเลข (</a:t>
            </a:r>
            <a:r>
              <a:rPr lang="en-US" sz="3200" dirty="0"/>
              <a:t>Numeric Data) </a:t>
            </a:r>
            <a:r>
              <a:rPr lang="en-US" sz="3200" dirty="0" smtClean="0"/>
              <a:t> </a:t>
            </a:r>
            <a:r>
              <a:rPr lang="th-TH" sz="3200" dirty="0"/>
              <a:t>ข้อมูลที่เป็นตัวเลข หมายถึง ข้อมูลที่อยู่ในรูปแบบของตัวเลข (0 – 9) ทั้งจำนวนเต็มและทศนิยม ที่คอมพิวเตอร์สามารถนำไปคำนวณโดยใช้เครื่องหมายทางคณิตศาสตร์ ไม่ว่าจะเป็น บวก ลบ คูณ หาร หรือยกกำลัง ตัวอย่างของข้อมูลที่เป็นตัวเลขเช่น ข้อมูลอายุของนักศึกษา สามารถนำไปคำนวณหาอายุเฉลี่ยของนักศึกษาในห้อง </a:t>
            </a:r>
            <a:r>
              <a:rPr lang="en-US" sz="3200" dirty="0"/>
              <a:t>IS</a:t>
            </a:r>
            <a:r>
              <a:rPr lang="th-TH" sz="3200" dirty="0"/>
              <a:t>3/4 </a:t>
            </a:r>
            <a:r>
              <a:rPr lang="en-US" sz="3200" dirty="0"/>
              <a:t>A </a:t>
            </a:r>
            <a:r>
              <a:rPr lang="th-TH" sz="3200" dirty="0"/>
              <a:t>ได้ หรือข้อมูลเงินเดือนของพนักงาน สามารถนำไปคำนวณหาภาษีหัก ณ ที่จ่าย และคำนวณการหักประกันสังคมได้ เป็นต้น</a:t>
            </a:r>
            <a:endParaRPr lang="en-US" sz="2000" dirty="0"/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65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/>
              <a:t>ชนิดของข้อมูล 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>
            <a:normAutofit fontScale="92500" lnSpcReduction="20000"/>
          </a:bodyPr>
          <a:lstStyle/>
          <a:p>
            <a:pPr marL="0" indent="0">
              <a:buAutoNum type="arabicPeriod" startAt="3"/>
            </a:pPr>
            <a:r>
              <a:rPr lang="th-TH" sz="3200" dirty="0" smtClean="0"/>
              <a:t>  ข้อมูลวันที่ (</a:t>
            </a:r>
            <a:r>
              <a:rPr lang="en-US" sz="3200" dirty="0" smtClean="0"/>
              <a:t>Date Data) </a:t>
            </a:r>
            <a:r>
              <a:rPr lang="th-TH" sz="3200" dirty="0" smtClean="0"/>
              <a:t>ข้อมูลวันที่ หมายถึง ข้อมูลที่ถูกเก็บอยู่ในรูปแบบของ วัน/เดือน/ปี ตัวอย่างเช่น ข้อมูลวันเดือนปีเกิดของผู้ป่วย (12/06/1978) สามารถคำนวณหาอายุปัจจุบันของผู้ป่วยได้ หรือ วันเดือนปีเริ่มทำงานของพนักงาน สามารถคำนวณหาอายุการทำงานของพนักงานได้ เป็นต้น </a:t>
            </a:r>
          </a:p>
          <a:p>
            <a:pPr marL="0" indent="0">
              <a:buNone/>
            </a:pPr>
            <a:r>
              <a:rPr lang="th-TH" sz="2400" dirty="0"/>
              <a:t>4.  </a:t>
            </a:r>
            <a:r>
              <a:rPr lang="th-TH" sz="3000" dirty="0"/>
              <a:t>ข้อมูลภาพ </a:t>
            </a:r>
            <a:r>
              <a:rPr lang="en-US" sz="3000" dirty="0"/>
              <a:t>(Images Data) </a:t>
            </a:r>
            <a:r>
              <a:rPr lang="th-TH" sz="3000" dirty="0" smtClean="0"/>
              <a:t>ข้อมูลภาพ </a:t>
            </a:r>
            <a:r>
              <a:rPr lang="th-TH" sz="3000" dirty="0"/>
              <a:t>หมายถึง ภาพที่เป็นภาพถ่ายจากกล้องดิจิตอล หรือภาพที่สแกนแล้วจัดเก็บไว้ในรูปแบบของไฟล์ในเครื่องคอมพิวเตอร์ ตัวอย่างเช่น ในการเก็บข้อมูลประวัติของนักศึกษานอกจากจะเก็บประวัติที่มีรายละเอียดต่าง ๆ ของนักศึกษาแล้ว จำเป็นต้องเก็บภาพถ่ายของนักศึกษาด้วยเพื่อการอ้างอิงให้ชัดเจนยิ่งขึ้นว่านักศึกษาคนดังกล่าวมีหน้าตาอย่างไร หรือในแฟ้มประวัติคนไข้ แฟ้มประวัติพนักงาน จะเก็บรูปภาพเพิ่มเติมเพื่อให้ข้อมูลสมบูรณ์มากขึ้น ข้อมูลภาพจะเก็บอยู่ในรูปแบบไฟล์รูปภาพ เช่น ไฟล์ที่มีนามสกุล </a:t>
            </a:r>
            <a:r>
              <a:rPr lang="en-US" sz="3000" dirty="0"/>
              <a:t>JPEG, GIF, PNG </a:t>
            </a:r>
            <a:r>
              <a:rPr lang="th-TH" sz="3000" dirty="0"/>
              <a:t>และ</a:t>
            </a:r>
            <a:r>
              <a:rPr lang="en-US" sz="3000" dirty="0"/>
              <a:t> BMP </a:t>
            </a:r>
            <a:r>
              <a:rPr lang="th-TH" sz="3000" dirty="0"/>
              <a:t>เป็นต้น</a:t>
            </a:r>
            <a:endParaRPr lang="en-US" sz="3000" dirty="0"/>
          </a:p>
          <a:p>
            <a:pPr marL="457200" indent="-457200">
              <a:buAutoNum type="arabicPeriod" startAt="3"/>
            </a:pPr>
            <a:endParaRPr lang="en-US" sz="2000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87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/>
              <a:t>ชนิดของข้อมูล 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000" dirty="0"/>
              <a:t>5.  ข้อมูลเสียง </a:t>
            </a:r>
            <a:r>
              <a:rPr lang="en-US" sz="2000" dirty="0"/>
              <a:t>(Voice </a:t>
            </a:r>
            <a:r>
              <a:rPr lang="en-US" sz="2000" dirty="0" smtClean="0"/>
              <a:t>Data) </a:t>
            </a:r>
            <a:r>
              <a:rPr lang="th-TH" sz="2000" dirty="0" smtClean="0"/>
              <a:t>ข้อมูล</a:t>
            </a:r>
            <a:r>
              <a:rPr lang="th-TH" sz="2000" dirty="0"/>
              <a:t>เสียง หมายถึง ไฟล์ข้อมูลที่ใช้จัดเก็บเสียงแบบดิจิตอล เช่น การบันทึกเสียงพูดของมนุษย์หรือเสียงเพลงให้อยู่ในรูปแบบไฟล์ดิจิตอล ที่สามารถคลิกเพื่อเปิดไฟล์ผ่านลำโพงที่เชื่อมต่อคอมพิวเตอร์ได้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4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เป็นข้อมูลประเภทใด</a:t>
            </a:r>
            <a:endParaRPr lang="th-TH" dirty="0"/>
          </a:p>
        </p:txBody>
      </p:sp>
      <p:graphicFrame>
        <p:nvGraphicFramePr>
          <p:cNvPr id="5" name="ตัวแทนเนื้อหา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605843929"/>
              </p:ext>
            </p:extLst>
          </p:nvPr>
        </p:nvGraphicFramePr>
        <p:xfrm>
          <a:off x="428625" y="1500188"/>
          <a:ext cx="833755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90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6014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895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895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8959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38959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รหัสนักศึกษา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ชื่อ-สกุล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เบอร์โทร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dirty="0" err="1" smtClean="0">
                          <a:solidFill>
                            <a:schemeClr val="tx1"/>
                          </a:solidFill>
                        </a:rPr>
                        <a:t>วดป</a:t>
                      </a:r>
                      <a:r>
                        <a:rPr lang="th-TH" baseline="0" dirty="0" smtClean="0">
                          <a:solidFill>
                            <a:schemeClr val="tx1"/>
                          </a:solidFill>
                        </a:rPr>
                        <a:t> เกิด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อายุ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h-TH" dirty="0" smtClean="0">
                          <a:solidFill>
                            <a:schemeClr val="tx1"/>
                          </a:solidFill>
                        </a:rPr>
                        <a:t>เพศ</a:t>
                      </a:r>
                      <a:endParaRPr lang="th-TH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 smtClean="0"/>
                        <a:t>591001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วิชัย  ธรรมเริง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068-154-1100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12/2/2541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20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 smtClean="0"/>
                        <a:t>591002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err="1" smtClean="0"/>
                        <a:t>ลักขนา</a:t>
                      </a:r>
                      <a:r>
                        <a:rPr lang="th-TH" baseline="0" dirty="0" smtClean="0"/>
                        <a:t>  สิริยะ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089-778-1850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1/9/2540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21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 smtClean="0"/>
                        <a:t>591003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นภา  ดวงเลิศ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099-125-8520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20/3/2541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20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h-TH" dirty="0" smtClean="0"/>
                        <a:t>591004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กมล  สีราช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089-987-5585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28/12/2541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h-TH" dirty="0" smtClean="0"/>
                        <a:t>20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ตัวแทน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9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rmAutofit fontScale="90000"/>
          </a:bodyPr>
          <a:lstStyle/>
          <a:p>
            <a:r>
              <a:rPr lang="th-TH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ประเภทของแฟ้มข้อมูล</a:t>
            </a:r>
            <a:r>
              <a:rPr lang="en-US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4000" dirty="0" smtClean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4000" dirty="0">
                <a:solidFill>
                  <a:srgbClr val="C00000"/>
                </a:solidFill>
                <a:latin typeface="BrowalliaUPC" pitchFamily="34" charset="-34"/>
                <a:cs typeface="BrowalliaUPC" pitchFamily="34" charset="-34"/>
              </a:rPr>
              <a:t>Types of Conventional Files)</a:t>
            </a:r>
            <a:endParaRPr lang="th-TH" sz="40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19191"/>
              </a:buClr>
              <a:buFont typeface="Wingdings" pitchFamily="2" charset="2"/>
              <a:buChar char="n"/>
              <a:defRPr/>
            </a:pPr>
            <a:r>
              <a:rPr lang="th-TH" sz="3000" b="1" kern="0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แบ่งได้ดังนี้</a:t>
            </a:r>
            <a:endParaRPr lang="th-TH" sz="3000" b="1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1.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แฟ้มข้อมูลหลัก (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Master File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แฟ้มข้อมูลรายการเปลี่ยนแปลง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(Transaction File)</a:t>
            </a:r>
            <a:endParaRPr lang="th-TH" sz="30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ประเภทของแฟ้มข้อมูล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n"/>
              <a:defRPr/>
            </a:pPr>
            <a:r>
              <a:rPr lang="th-TH" sz="3000" b="1" kern="0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แฟ้มข้อมูลหลัก (</a:t>
            </a:r>
            <a:r>
              <a:rPr lang="en-US" sz="3000" b="1" kern="0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Master File</a:t>
            </a:r>
            <a:r>
              <a:rPr lang="th-TH" sz="3000" b="1" kern="0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)</a:t>
            </a:r>
            <a:r>
              <a:rPr lang="en-US" sz="3000" b="1" kern="0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th-TH" sz="3000" b="1" kern="0" dirty="0">
              <a:solidFill>
                <a:srgbClr val="7030A0"/>
              </a:solidFill>
              <a:latin typeface="BrowalliaUPC" pitchFamily="34" charset="-34"/>
              <a:cs typeface="BrowalliaUPC" pitchFamily="34" charset="-34"/>
            </a:endParaRP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เป็นแฟ้มข้อมูลหรือไฟล์หลักที่ใช้สำหรับจัดเก็บข้อมูลที่ค่อนข้างคงที่ มีการเปลี่ยนแปลงน้อย และจะเก็บข้อมูลไว้อย่าง</a:t>
            </a:r>
            <a:r>
              <a:rPr lang="th-TH" sz="3000" kern="0" dirty="0" smtClean="0">
                <a:latin typeface="BrowalliaUPC" pitchFamily="34" charset="-34"/>
                <a:cs typeface="BrowalliaUPC" pitchFamily="34" charset="-34"/>
              </a:rPr>
              <a:t>ถาวร มี</a:t>
            </a: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การปรับปรุงข้อมูลจาก </a:t>
            </a:r>
            <a:r>
              <a:rPr lang="en-US" sz="3000" kern="0" dirty="0">
                <a:latin typeface="BrowalliaUPC" pitchFamily="34" charset="-34"/>
                <a:cs typeface="BrowalliaUPC" pitchFamily="34" charset="-34"/>
              </a:rPr>
              <a:t>Transaction </a:t>
            </a:r>
            <a:r>
              <a:rPr lang="en-US" sz="3000" kern="0" dirty="0" smtClean="0">
                <a:latin typeface="BrowalliaUPC" pitchFamily="34" charset="-34"/>
                <a:cs typeface="BrowalliaUPC" pitchFamily="34" charset="-34"/>
              </a:rPr>
              <a:t>File</a:t>
            </a:r>
            <a:r>
              <a:rPr lang="th-TH" sz="3000" kern="0" dirty="0" smtClean="0">
                <a:latin typeface="BrowalliaUPC" pitchFamily="34" charset="-34"/>
                <a:cs typeface="BrowalliaUPC" pitchFamily="34" charset="-34"/>
              </a:rPr>
              <a:t> เช่น </a:t>
            </a: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แฟ้มข้อมูลสมาชิก </a:t>
            </a:r>
            <a:endParaRPr lang="th-TH" sz="3000" kern="0" dirty="0" smtClean="0">
              <a:latin typeface="BrowalliaUPC" pitchFamily="34" charset="-34"/>
              <a:cs typeface="BrowalliaUPC" pitchFamily="34" charset="-34"/>
            </a:endParaRPr>
          </a:p>
          <a:p>
            <a:pPr marL="800100" lvl="1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kern="0" dirty="0" smtClean="0">
                <a:latin typeface="BrowalliaUPC" pitchFamily="34" charset="-34"/>
                <a:cs typeface="BrowalliaUPC" pitchFamily="34" charset="-34"/>
              </a:rPr>
              <a:t>สามารถทำงานได้ 3 รูปแบบคือ </a:t>
            </a:r>
          </a:p>
          <a:p>
            <a:pPr marL="1074420" lvl="2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2700" kern="0" dirty="0" smtClean="0">
                <a:latin typeface="BrowalliaUPC" pitchFamily="34" charset="-34"/>
                <a:cs typeface="BrowalliaUPC" pitchFamily="34" charset="-34"/>
              </a:rPr>
              <a:t>เพิ่ม </a:t>
            </a:r>
            <a:r>
              <a:rPr lang="en-US" sz="2700" kern="0" dirty="0" smtClean="0">
                <a:latin typeface="BrowalliaUPC" pitchFamily="34" charset="-34"/>
                <a:cs typeface="BrowalliaUPC" pitchFamily="34" charset="-34"/>
              </a:rPr>
              <a:t>(Add)</a:t>
            </a:r>
            <a:r>
              <a:rPr lang="th-TH" sz="2700" kern="0" dirty="0" smtClean="0">
                <a:latin typeface="BrowalliaUPC" pitchFamily="34" charset="-34"/>
                <a:cs typeface="BrowalliaUPC" pitchFamily="34" charset="-34"/>
              </a:rPr>
              <a:t> </a:t>
            </a:r>
          </a:p>
          <a:p>
            <a:pPr marL="1074420" lvl="2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2700" kern="0" dirty="0" smtClean="0">
                <a:latin typeface="BrowalliaUPC" pitchFamily="34" charset="-34"/>
                <a:cs typeface="BrowalliaUPC" pitchFamily="34" charset="-34"/>
              </a:rPr>
              <a:t>ลบ </a:t>
            </a:r>
            <a:r>
              <a:rPr lang="en-US" sz="2700" kern="0" dirty="0" smtClean="0">
                <a:latin typeface="BrowalliaUPC" pitchFamily="34" charset="-34"/>
                <a:cs typeface="BrowalliaUPC" pitchFamily="34" charset="-34"/>
              </a:rPr>
              <a:t>(Delete)</a:t>
            </a:r>
          </a:p>
          <a:p>
            <a:pPr marL="1074420" lvl="2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2700" kern="0" dirty="0" smtClean="0">
                <a:latin typeface="BrowalliaUPC" pitchFamily="34" charset="-34"/>
                <a:cs typeface="BrowalliaUPC" pitchFamily="34" charset="-34"/>
              </a:rPr>
              <a:t>แก้ไข </a:t>
            </a:r>
            <a:r>
              <a:rPr lang="en-US" sz="2700" kern="0" dirty="0" smtClean="0">
                <a:latin typeface="BrowalliaUPC" pitchFamily="34" charset="-34"/>
                <a:cs typeface="BrowalliaUPC" pitchFamily="34" charset="-34"/>
              </a:rPr>
              <a:t>(Modify) </a:t>
            </a:r>
            <a:endParaRPr lang="th-TH" sz="2700" kern="0" dirty="0"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th-TH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660232" y="6237312"/>
            <a:ext cx="2105816" cy="720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766048" y="4617132"/>
            <a:ext cx="0" cy="162018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332639" y="4977172"/>
            <a:ext cx="44963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 smtClean="0"/>
              <a:t>การเพิ่ม </a:t>
            </a:r>
            <a:r>
              <a:rPr lang="th-TH" dirty="0"/>
              <a:t>เป็นการเพิ่มข้อมูลเรคอร์ดใหม่เข้าไปในแฟ้มข้อมูลนี้ เช่น การเพิ่มข้อมูลพนักงานคนใหม่เข้าไปในแฟ้มข้อมูลพนักงาน เนื่องจากบริษัทได้รับพนักงานใหม่เข้ามาในแผนก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625" t="52800" r="52363" b="22001"/>
          <a:stretch/>
        </p:blipFill>
        <p:spPr>
          <a:xfrm>
            <a:off x="533400" y="2943850"/>
            <a:ext cx="8404383" cy="32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 smtClean="0"/>
              <a:t>การลบ </a:t>
            </a:r>
            <a:r>
              <a:rPr lang="th-TH" dirty="0"/>
              <a:t>เป็นการลบข้อมูลบางเรคอร์ดออกไปจากแฟ้มข้อมูลหลัก ทำให้เกิดการเปลี่ยนแปลงข้อมูลในแฟ้มข้อมูลหลัก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13" t="36000" r="52362" b="26200"/>
          <a:stretch/>
        </p:blipFill>
        <p:spPr>
          <a:xfrm>
            <a:off x="1187624" y="2451805"/>
            <a:ext cx="6768752" cy="397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5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คำอธิบายรายวิชา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thaiDist">
              <a:buNone/>
            </a:pPr>
            <a:r>
              <a:rPr lang="th-TH" dirty="0" smtClean="0"/>
              <a:t>          แนวความคิด</a:t>
            </a:r>
            <a:r>
              <a:rPr lang="th-TH" dirty="0"/>
              <a:t>เบื้องต้นเกี่ยวกับการจัดการฐานข้อมูล สถาปัตยกรรมฐานข้อมูล โครงสร้างการเก็บข้อมูล หลักการวิเคราะห์และออกแบบฐานข้อมูล แบบจำลองฐานข้อมูลกระบวนการปรับบรรทัดฐาน การประยุกต์ใช้งานฐานข้อมูลกับระบบธุรกิจ การใช้ภาษาสอบถามเชิงโครงสร้าง ความมั่นคงและการบริหารข้อมูล การเขียนโปรแกรมเพื่อสร้างและใช้งานฐานข้อมูลแบบง่าย</a:t>
            </a:r>
            <a:endParaRPr lang="en-US" dirty="0"/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77194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 smtClean="0"/>
              <a:t>การแก้ไข </a:t>
            </a:r>
            <a:r>
              <a:rPr lang="th-TH" dirty="0"/>
              <a:t>เป็นการแก้ไขรายละเอียดบางส่วนของข้อมูลในแฟ้มข้อมูล ทำให้แฟ้มข้อมูลหลักมีการเปลี่ยนแปลงเกิดขึ้น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13" t="34600" r="52362" b="27600"/>
          <a:stretch/>
        </p:blipFill>
        <p:spPr>
          <a:xfrm>
            <a:off x="971600" y="2564904"/>
            <a:ext cx="6912768" cy="40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50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ประเภทของแฟ้มข้อมูล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n"/>
              <a:defRPr/>
            </a:pPr>
            <a:r>
              <a:rPr lang="th-TH" sz="3000" b="1" kern="0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แฟ้มรายการเปลี่ยนแปลง (</a:t>
            </a:r>
            <a:r>
              <a:rPr lang="en-US" sz="3000" b="1" kern="0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Transaction File</a:t>
            </a:r>
            <a:r>
              <a:rPr lang="th-TH" sz="3000" b="1" kern="0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)</a:t>
            </a:r>
            <a:r>
              <a:rPr lang="en-US" sz="3000" b="1" kern="0" dirty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เป็นแฟ้มข้อมูลที่ใช้จัดเก็บรายการข้อมูลประจำวันที่มีการเคลื่อนไหวอยู่เสมอ เช่น แฟ้มข้อมูลการลงทะเบียนเรียนของนักศึกษา เป็นต้น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13" t="43000" r="52362" b="15001"/>
          <a:stretch/>
        </p:blipFill>
        <p:spPr>
          <a:xfrm>
            <a:off x="1403648" y="2564904"/>
            <a:ext cx="6120680" cy="399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/>
              <a:t>การประมวลผลแฟ้มข้อมูล </a:t>
            </a:r>
            <a:r>
              <a:rPr lang="en-US" dirty="0"/>
              <a:t>(File Processing) 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sz="2400" dirty="0"/>
              <a:t> </a:t>
            </a:r>
            <a:r>
              <a:rPr lang="th-TH" sz="2400" dirty="0"/>
              <a:t>การจัดเก็บข้อมูลในอดีต จะมีการจัดเก็บข้อมูลเป็นเอกสารไว้ในแฟ้มที่มีการจำแนกไว้เป็นหมวดหมู่เพื่อให้สะดวกต่อการค้นหา แต่เมื่อมีปริมาณข้อมูลมากขึ้นก็ประสบปัญหาเกี่ยวกับพื้นที่ในการจัดเก็บเอกสารไม่เพียงพอ จึงได้เปลี่ยนไปบันทึกข้อมูลลงในคอมพิวเตอร์ ในรูปแบบแฟ้มข้อมูล </a:t>
            </a:r>
            <a:r>
              <a:rPr lang="en-US" sz="2400" dirty="0"/>
              <a:t>(File) </a:t>
            </a:r>
            <a:r>
              <a:rPr lang="th-TH" sz="2400" dirty="0"/>
              <a:t>เพื่อให้คอมพิวเตอร์สามารถนำไปประมวลผลได้ ซึ่งแฟ้มข้อมูลจะถูกบันทึกอยู่ในรูปแบบของตารางประกอบด้วยคอลัมน์กับแถว เช่น แฟ้มข้อมูลพนักงาน </a:t>
            </a:r>
            <a:endParaRPr lang="th-TH" sz="24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414" t="45800" r="51574" b="30401"/>
          <a:stretch/>
        </p:blipFill>
        <p:spPr>
          <a:xfrm>
            <a:off x="899592" y="3573016"/>
            <a:ext cx="736599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3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การประมวลผลกับแฟ้มข้อมูล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การประมวลผลกับแฟ้มข้อมูล แฟ้มข้อมูลถูกพัฒนาจากภาษาคอมพิวเตอร์ภาษาต่าง ๆ เช่น ภาษาซี </a:t>
            </a:r>
            <a:r>
              <a:rPr lang="en-US" dirty="0"/>
              <a:t>(C Language) </a:t>
            </a:r>
            <a:r>
              <a:rPr lang="th-TH" dirty="0"/>
              <a:t>ภาษาปาสคาล </a:t>
            </a:r>
            <a:r>
              <a:rPr lang="en-US" dirty="0"/>
              <a:t>(Pascal Language) </a:t>
            </a:r>
            <a:r>
              <a:rPr lang="th-TH" dirty="0"/>
              <a:t>หรือภาษาโคบอล </a:t>
            </a:r>
            <a:r>
              <a:rPr lang="en-US" dirty="0"/>
              <a:t>(COBOL Language)</a:t>
            </a:r>
            <a:r>
              <a:rPr lang="th-TH" dirty="0"/>
              <a:t> ซึ่งแต่ละแผนกของหน่วยงานจะพัฒนาแฟ้มข้อมูลขึ้นมาใช้กับการทำงานที่ตัวเองรับผิดชอบ เพื่อให้โปรแกรมประมวลผลกับแฟ้มข้อมูลตามความต้องการของผู้ใช้ ซึ่งแต่ละแผนจะทำการสร้างแฟ้มข้อมูลและโปรแกรมสำหรับดำเนินงานในแผนกในส่วนที่ได้รับมอบหมาย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09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rmAutofit/>
          </a:bodyPr>
          <a:lstStyle/>
          <a:p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การประมวลผลแฟ้มข้อมูล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สี่เหลี่ยมผืนผ้า 47"/>
          <p:cNvSpPr/>
          <p:nvPr/>
        </p:nvSpPr>
        <p:spPr>
          <a:xfrm>
            <a:off x="6660232" y="1412776"/>
            <a:ext cx="2304256" cy="40324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สี่เหลี่ยมผืนผ้า 46"/>
          <p:cNvSpPr/>
          <p:nvPr/>
        </p:nvSpPr>
        <p:spPr>
          <a:xfrm>
            <a:off x="251520" y="1412776"/>
            <a:ext cx="2304256" cy="403244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4282" y="2339120"/>
            <a:ext cx="2208212" cy="5155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b="1" dirty="0" smtClean="0">
                <a:latin typeface="BrowalliaUPC" pitchFamily="34" charset="-34"/>
                <a:cs typeface="BrowalliaUPC" pitchFamily="34" charset="-34"/>
              </a:rPr>
              <a:t>Personnel Department</a:t>
            </a:r>
            <a:endParaRPr lang="en-US" sz="2000" b="1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8" name="Picture 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433213"/>
            <a:ext cx="1133476" cy="107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ลูกศรลง 20"/>
          <p:cNvSpPr/>
          <p:nvPr/>
        </p:nvSpPr>
        <p:spPr>
          <a:xfrm>
            <a:off x="1158648" y="2874178"/>
            <a:ext cx="172208" cy="34766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500214"/>
            <a:ext cx="7810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7814" y="4163375"/>
            <a:ext cx="7810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01196" y="4156435"/>
            <a:ext cx="7810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29890" y="4149080"/>
            <a:ext cx="7810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761846" y="3822334"/>
            <a:ext cx="92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Employees Database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825" y="4143372"/>
            <a:ext cx="7810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2843808" y="4465077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ProductionDatabase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2502" y="4489239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Personal</a:t>
            </a:r>
            <a:r>
              <a:rPr lang="th-TH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Database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29758" y="4497326"/>
            <a:ext cx="974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Accounting</a:t>
            </a:r>
          </a:p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Database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80112" y="4502302"/>
            <a:ext cx="857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Financial Database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itchFamily="34" charset="-34"/>
              <a:cs typeface="BrowalliaUPC" pitchFamily="34" charset="-34"/>
            </a:endParaRPr>
          </a:p>
        </p:txBody>
      </p:sp>
      <p:cxnSp>
        <p:nvCxnSpPr>
          <p:cNvPr id="20" name="ลูกศรเชื่อมต่อแบบตรง 39"/>
          <p:cNvCxnSpPr/>
          <p:nvPr/>
        </p:nvCxnSpPr>
        <p:spPr>
          <a:xfrm rot="5400000">
            <a:off x="935596" y="3104170"/>
            <a:ext cx="64807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32240" y="2516535"/>
            <a:ext cx="2208212" cy="5155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b="1" dirty="0" smtClean="0">
                <a:latin typeface="BrowalliaUPC" pitchFamily="34" charset="-34"/>
                <a:cs typeface="BrowalliaUPC" pitchFamily="34" charset="-34"/>
              </a:rPr>
              <a:t>Accounting Department</a:t>
            </a:r>
            <a:endParaRPr lang="en-US" sz="2000" b="1" dirty="0"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22" name="Picture 3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236296" y="1580431"/>
            <a:ext cx="1152128" cy="107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5542" y="3667869"/>
            <a:ext cx="781050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7345542" y="3989989"/>
            <a:ext cx="78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walliaUPC" pitchFamily="34" charset="-34"/>
                <a:cs typeface="BrowalliaUPC" pitchFamily="34" charset="-34"/>
              </a:rPr>
              <a:t>Accounts Database</a:t>
            </a:r>
            <a:endParaRPr 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owalliaUPC" pitchFamily="34" charset="-34"/>
              <a:cs typeface="BrowalliaUPC" pitchFamily="34" charset="-34"/>
            </a:endParaRPr>
          </a:p>
        </p:txBody>
      </p:sp>
      <p:cxnSp>
        <p:nvCxnSpPr>
          <p:cNvPr id="25" name="ลูกศรเชื่อมต่อแบบตรง 45"/>
          <p:cNvCxnSpPr/>
          <p:nvPr/>
        </p:nvCxnSpPr>
        <p:spPr>
          <a:xfrm rot="5400000">
            <a:off x="7453554" y="3271825"/>
            <a:ext cx="64807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tukky\Desktop\tips090154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91880" y="1484784"/>
            <a:ext cx="2092275" cy="1767667"/>
          </a:xfrm>
          <a:prstGeom prst="rect">
            <a:avLst/>
          </a:prstGeom>
          <a:noFill/>
        </p:spPr>
      </p:pic>
      <p:cxnSp>
        <p:nvCxnSpPr>
          <p:cNvPr id="27" name="ลูกศรเชื่อมต่อแบบตรง 49"/>
          <p:cNvCxnSpPr/>
          <p:nvPr/>
        </p:nvCxnSpPr>
        <p:spPr>
          <a:xfrm rot="5400000">
            <a:off x="3059832" y="3573016"/>
            <a:ext cx="720080" cy="2880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ลูกศรเชื่อมต่อแบบตรง 50"/>
          <p:cNvCxnSpPr/>
          <p:nvPr/>
        </p:nvCxnSpPr>
        <p:spPr>
          <a:xfrm rot="5400000">
            <a:off x="3815916" y="3825044"/>
            <a:ext cx="64807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ลูกศรเชื่อมต่อแบบตรง 52"/>
          <p:cNvCxnSpPr/>
          <p:nvPr/>
        </p:nvCxnSpPr>
        <p:spPr>
          <a:xfrm rot="16200000" flipH="1">
            <a:off x="4680012" y="3753036"/>
            <a:ext cx="576064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0" name="ลูกศรเชื่อมต่อแบบตรง 54"/>
          <p:cNvCxnSpPr/>
          <p:nvPr/>
        </p:nvCxnSpPr>
        <p:spPr>
          <a:xfrm rot="16200000" flipH="1">
            <a:off x="5400092" y="3537012"/>
            <a:ext cx="792088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91880" y="3057490"/>
            <a:ext cx="2208212" cy="5155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000" b="1" dirty="0" smtClean="0">
                <a:latin typeface="BrowalliaUPC" pitchFamily="34" charset="-34"/>
                <a:cs typeface="BrowalliaUPC" pitchFamily="34" charset="-34"/>
              </a:rPr>
              <a:t>Sales   Department</a:t>
            </a:r>
            <a:endParaRPr lang="en-US" sz="2000" b="1" dirty="0"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463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/>
              <a:t>ข้อจำกัดการทำงานของแฟ้มข้อมูล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19191"/>
              </a:buClr>
              <a:buFont typeface="Wingdings" pitchFamily="2" charset="2"/>
              <a:buChar char="n"/>
              <a:defRPr/>
            </a:pPr>
            <a:r>
              <a:rPr lang="th-TH" sz="3000" b="1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ข้อจำกัดของวิธีแฟ้มข้อมูล มีรายละเอียด ดังนี้</a:t>
            </a:r>
            <a:endParaRPr lang="th-TH" sz="30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1.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ข้อมูลมีการเก็บแยกจากกัน (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Data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Isolation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ข้อมูลมีความซ้ำซ้อน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Data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3000" kern="0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Redundancy</a:t>
            </a:r>
            <a:r>
              <a:rPr lang="th-TH" sz="3000" kern="0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) </a:t>
            </a:r>
            <a:endParaRPr lang="en-US" sz="30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3.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ข้อมูลมีความขึ้นต่อกัน 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(Data Dependence)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4.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ความไม่สอดคล้องกันของข้อมูล 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(Data Inconsistency)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5.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รายงานต่าง ๆ ถูกกำหนดไว้อย่างจำกัด 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(Fixed Queries)</a:t>
            </a:r>
            <a:endParaRPr lang="th-TH" sz="30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Font typeface="Wingdings" pitchFamily="2" charset="2"/>
              <a:buChar char="n"/>
              <a:defRPr/>
            </a:pPr>
            <a:endParaRPr lang="en-US" sz="30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53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/>
              <a:t>ข้อจำกัดการทำงานของแฟ้มข้อมูล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19191"/>
              </a:buClr>
              <a:buFont typeface="Wingdings" pitchFamily="2" charset="2"/>
              <a:buChar char="n"/>
              <a:defRPr/>
            </a:pPr>
            <a:r>
              <a:rPr lang="th-TH" sz="3000" b="1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ข้อจำกัดของวิธีแฟ้มข้อมูล มีรายละเอียด ดังนี้</a:t>
            </a:r>
            <a:endParaRPr lang="th-TH" sz="30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1.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ข้อมูลมีการเก็บแยกจากกัน (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Data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Isolation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ข้อมูลมีความซ้ำซ้อน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Data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3000" kern="0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Redundancy</a:t>
            </a:r>
            <a:r>
              <a:rPr lang="th-TH" sz="3000" kern="0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) </a:t>
            </a:r>
            <a:endParaRPr lang="en-US" sz="30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3.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ข้อมูลมีความขึ้นต่อกัน 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(Data Dependence)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4.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ความไม่สอดคล้องกันของข้อมูล 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(Data Inconsistency)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None/>
              <a:defRPr/>
            </a:pP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5.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รายงานต่าง ๆ ถูกกำหนดไว้อย่างจำกัด 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(Fixed Queries)</a:t>
            </a:r>
            <a:endParaRPr lang="th-TH" sz="30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742950" lvl="1" indent="-285750" eaLnBrk="0" hangingPunct="0">
              <a:spcBef>
                <a:spcPct val="20000"/>
              </a:spcBef>
              <a:buClr>
                <a:srgbClr val="5F5F5F"/>
              </a:buClr>
              <a:buSzPct val="55000"/>
              <a:buFont typeface="Wingdings" pitchFamily="2" charset="2"/>
              <a:buChar char="n"/>
              <a:defRPr/>
            </a:pPr>
            <a:endParaRPr lang="en-US" sz="30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>
                <a:latin typeface="BrowalliaUPC" pitchFamily="34" charset="-34"/>
                <a:cs typeface="BrowalliaUPC" pitchFamily="34" charset="-34"/>
              </a:rPr>
              <a:t>การจัดการข้อมูลแบบแฟ้มข้อมูล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23528" y="1196752"/>
            <a:ext cx="8568952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1. </a:t>
            </a:r>
            <a:r>
              <a:rPr lang="th-TH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ข้อมูลมีการเก็บแยกจากกัน (</a:t>
            </a: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Data Isolation)</a:t>
            </a:r>
          </a:p>
        </p:txBody>
      </p:sp>
      <p:graphicFrame>
        <p:nvGraphicFramePr>
          <p:cNvPr id="6" name="ตาราง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330330"/>
              </p:ext>
            </p:extLst>
          </p:nvPr>
        </p:nvGraphicFramePr>
        <p:xfrm>
          <a:off x="395536" y="1700808"/>
          <a:ext cx="8424936" cy="2349720"/>
        </p:xfrm>
        <a:graphic>
          <a:graphicData uri="http://schemas.openxmlformats.org/drawingml/2006/table">
            <a:tbl>
              <a:tblPr/>
              <a:tblGrid>
                <a:gridCol w="8201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7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701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989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074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930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87168">
                <a:tc gridSpan="3"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แฟ้มพนักงาน 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(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EMPLOYEES)</a:t>
                      </a: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7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empNo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name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Address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birthDate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salary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depart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phone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2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EMP001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นายพิชัย รัตนะ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10/201 ถ.วิภาวดีรังสิต หลักสี่ กรุงเทพฯ 10210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1/5/2510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25000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แผนกขาย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02-9791112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2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EMP002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นายสมยศ สุขศรี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403 ถ.เลียบคลอง หลักสอง กรุงเทพฯ 10160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12/11/2507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30000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แผนกบุคลากร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02-2308987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EMP003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น.ส.นงนุช </a:t>
                      </a:r>
                      <a:r>
                        <a:rPr lang="th-TH" sz="1800" b="0" i="0" u="none" strike="noStrike" dirty="0" err="1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อินทรา</a:t>
                      </a:r>
                      <a:endParaRPr lang="th-TH" sz="18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105 ถ.ห้วยแก้ว อ.เมือง เชียงใหม่ 50300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20/02/2520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18000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แผนกขาย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081-8881400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160433"/>
              </p:ext>
            </p:extLst>
          </p:nvPr>
        </p:nvGraphicFramePr>
        <p:xfrm>
          <a:off x="395536" y="4365104"/>
          <a:ext cx="7632849" cy="1219200"/>
        </p:xfrm>
        <a:graphic>
          <a:graphicData uri="http://schemas.openxmlformats.org/drawingml/2006/table">
            <a:tbl>
              <a:tblPr/>
              <a:tblGrid>
                <a:gridCol w="918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71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534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49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485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แฟ้มพนักงานขาย 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SALESMAN)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saleNo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phone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pagingNo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level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นายพิชัย รัตนะ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02-9791112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152-4445689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น.ส.นงนุช </a:t>
                      </a:r>
                      <a:r>
                        <a:rPr lang="th-TH" sz="2000" b="0" i="0" u="none" strike="noStrike" dirty="0" err="1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อินทรา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081-8881400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152-210000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>
                <a:latin typeface="BrowalliaUPC" pitchFamily="34" charset="-34"/>
                <a:cs typeface="BrowalliaUPC" pitchFamily="34" charset="-34"/>
              </a:rPr>
              <a:t>การจัดการข้อมูลแบบแฟ้มข้อมูล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ข้อมูลมีความซ้ำซ้อน (</a:t>
            </a:r>
            <a:r>
              <a:rPr lang="en-US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Data </a:t>
            </a:r>
            <a:r>
              <a:rPr lang="en-US" sz="3000" b="1" kern="0" dirty="0" err="1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Redundacy</a:t>
            </a:r>
            <a:r>
              <a:rPr lang="en-US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) </a:t>
            </a:r>
          </a:p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สืบเนื่องมาจากการเก็บข้อมูลแยกจากกัน ทำให้ไม่สามารถควบคุมข้อมูลไม่ให้เกิดความซ้ำซ้อนได้ ที่สำคัญคือ การทำให้เสียพื้นที่ในการจัดเก็บข้อมูลเพิ่มขึ้น จากตัวอย่างข้างต้น คือ พนักงานชื่อ พิชัย กับ นงนุช ถูกเก็บลงแฟ้มข้อมูล </a:t>
            </a:r>
            <a:r>
              <a:rPr lang="en-US" sz="3000" kern="0" dirty="0">
                <a:latin typeface="BrowalliaUPC" pitchFamily="34" charset="-34"/>
                <a:cs typeface="BrowalliaUPC" pitchFamily="34" charset="-34"/>
              </a:rPr>
              <a:t>2 </a:t>
            </a: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แฟ้ม ทั้งที่ควรเป็นข้อมูลชุดเดียวกัน ดังนั้น จึงทำให้เกิดความผิดพลาดของข้อมูล </a:t>
            </a:r>
            <a:r>
              <a:rPr lang="en-US" sz="3000" kern="0" dirty="0">
                <a:latin typeface="BrowalliaUPC" pitchFamily="34" charset="-34"/>
                <a:cs typeface="BrowalliaUPC" pitchFamily="34" charset="-34"/>
              </a:rPr>
              <a:t>3 </a:t>
            </a: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ลักษณะด้วยกัน คือ </a:t>
            </a:r>
            <a:endParaRPr lang="en-US" sz="3000" kern="0" dirty="0"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>
                <a:latin typeface="BrowalliaUPC" pitchFamily="34" charset="-34"/>
                <a:cs typeface="BrowalliaUPC" pitchFamily="34" charset="-34"/>
              </a:rPr>
              <a:t>การจัดการข้อมูลแบบแฟ้มข้อมูล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สี่เหลี่ยมผืนผ้า 10"/>
          <p:cNvSpPr/>
          <p:nvPr/>
        </p:nvSpPr>
        <p:spPr>
          <a:xfrm>
            <a:off x="395536" y="6309320"/>
            <a:ext cx="7632848" cy="2880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ine 24"/>
          <p:cNvSpPr>
            <a:spLocks noChangeShapeType="1"/>
          </p:cNvSpPr>
          <p:nvPr/>
        </p:nvSpPr>
        <p:spPr bwMode="auto">
          <a:xfrm>
            <a:off x="2268538" y="1130296"/>
            <a:ext cx="6480175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57158" y="1214422"/>
            <a:ext cx="856895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ข้อมูลมีความซ้ำซ้อน (</a:t>
            </a: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Data </a:t>
            </a:r>
            <a:r>
              <a:rPr lang="en-US" sz="3000" b="1" kern="0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Redundacy</a:t>
            </a: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)</a:t>
            </a:r>
          </a:p>
          <a:p>
            <a:pPr marL="800100" lvl="2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b="1" i="1" kern="0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ข้อผิดพลาดจากการ</a:t>
            </a:r>
            <a:r>
              <a:rPr lang="th-TH" sz="3000" b="1" i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เพิ่ม</a:t>
            </a:r>
            <a:r>
              <a:rPr lang="th-TH" sz="3000" b="1" i="1" kern="0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ข้อมูล </a:t>
            </a:r>
            <a:r>
              <a:rPr lang="en-US" sz="3000" b="1" i="1" kern="0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Insertion Anomalies </a:t>
            </a:r>
          </a:p>
        </p:txBody>
      </p:sp>
      <p:graphicFrame>
        <p:nvGraphicFramePr>
          <p:cNvPr id="9" name="ตาราง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072615"/>
              </p:ext>
            </p:extLst>
          </p:nvPr>
        </p:nvGraphicFramePr>
        <p:xfrm>
          <a:off x="428596" y="2571744"/>
          <a:ext cx="8424936" cy="2349720"/>
        </p:xfrm>
        <a:graphic>
          <a:graphicData uri="http://schemas.openxmlformats.org/drawingml/2006/table">
            <a:tbl>
              <a:tblPr/>
              <a:tblGrid>
                <a:gridCol w="8201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7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701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989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074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930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87168">
                <a:tc gridSpan="3"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แฟ้มพนักงาน 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(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EMPLOYEES)</a:t>
                      </a: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7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empNo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name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Address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birthDate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salary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depart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phone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2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EMP001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นายพิชัย รัตนะ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10/201 ถ.วิภาวดีรังสิต หลักสี่ กรุงเทพฯ 10210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1/5/2510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25000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แผนกขาย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02-9791112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2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EMP002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นายสมยศ สุขศรี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403 ถ.เลียบคลอง หลักสอง กรุงเทพฯ 10160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12/11/2507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30000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แผนกบุคลากร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02-2308987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0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EMP003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น.ส.นงนุช </a:t>
                      </a:r>
                      <a:r>
                        <a:rPr lang="th-TH" sz="1800" b="0" i="0" u="none" strike="noStrike" dirty="0" err="1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อินทรา</a:t>
                      </a:r>
                      <a:endParaRPr lang="th-TH" sz="18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105 ถ.ห้วยแก้ว อ.เมือง เชียงใหม่ 50300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20/02/2520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18000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แผนกขาย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081-8881400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3231737"/>
              </p:ext>
            </p:extLst>
          </p:nvPr>
        </p:nvGraphicFramePr>
        <p:xfrm>
          <a:off x="395536" y="5085184"/>
          <a:ext cx="7632849" cy="1531620"/>
        </p:xfrm>
        <a:graphic>
          <a:graphicData uri="http://schemas.openxmlformats.org/drawingml/2006/table">
            <a:tbl>
              <a:tblPr/>
              <a:tblGrid>
                <a:gridCol w="918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71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534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49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485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แฟ้มพนักงานขาย 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SALESMAN)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saleNo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phone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pagingNo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level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นายพิชัย รัตนะ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02-9791112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152-4445689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น.ส.นงนุช </a:t>
                      </a:r>
                      <a:r>
                        <a:rPr lang="th-TH" sz="2000" b="0" i="0" u="none" strike="noStrike" dirty="0" err="1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อินทรา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081-8881400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152-210000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นายองอาจ</a:t>
                      </a:r>
                      <a:r>
                        <a:rPr lang="th-TH" sz="2000" b="0" i="0" u="none" strike="noStrike" baseline="0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 สุขเกษม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081-5412000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152-2500581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ลูกศรลง 13"/>
          <p:cNvSpPr/>
          <p:nvPr/>
        </p:nvSpPr>
        <p:spPr>
          <a:xfrm>
            <a:off x="5076056" y="5013176"/>
            <a:ext cx="288032" cy="136815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20072" y="4839543"/>
            <a:ext cx="2749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Insertion Anomalies</a:t>
            </a:r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การประเมินผล</a:t>
            </a:r>
            <a:r>
              <a:rPr lang="en-US" dirty="0"/>
              <a:t> 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755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แยกเป็น  3 ส่วน</a:t>
            </a:r>
            <a:r>
              <a:rPr lang="en-US" sz="2500" dirty="0">
                <a:latin typeface="TH SarabunPSK" pitchFamily="34" charset="-34"/>
                <a:cs typeface="TH SarabunPSK" pitchFamily="34" charset="-34"/>
              </a:rPr>
              <a:t>  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โดยแบ่งแยกคะแนน</a:t>
            </a:r>
            <a:r>
              <a:rPr lang="en-US" sz="2500" dirty="0">
                <a:latin typeface="TH SarabunPSK" pitchFamily="34" charset="-34"/>
                <a:cs typeface="TH SarabunPSK" pitchFamily="34" charset="-34"/>
              </a:rPr>
              <a:t> 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แต่ละส่วนจากคะแนนเต็ม</a:t>
            </a:r>
            <a:r>
              <a:rPr lang="en-US" sz="2500" dirty="0">
                <a:latin typeface="TH SarabunPSK" pitchFamily="34" charset="-34"/>
                <a:cs typeface="TH SarabunPSK" pitchFamily="34" charset="-34"/>
              </a:rPr>
              <a:t> 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ทั้งรายวิชา  100  คะแนน</a:t>
            </a:r>
            <a:endParaRPr lang="en-US" sz="25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th-TH" sz="2500" dirty="0" smtClean="0">
                <a:latin typeface="TH SarabunPSK" pitchFamily="34" charset="-34"/>
                <a:cs typeface="TH SarabunPSK" pitchFamily="34" charset="-34"/>
              </a:rPr>
              <a:t>     1 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สอบกลางภาค และ สอบปลายภาค รวม </a:t>
            </a:r>
            <a:r>
              <a:rPr lang="th-TH" sz="2500" dirty="0" smtClean="0">
                <a:latin typeface="TH SarabunPSK" pitchFamily="34" charset="-34"/>
                <a:cs typeface="TH SarabunPSK" pitchFamily="34" charset="-34"/>
              </a:rPr>
              <a:t>50 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คะแนน</a:t>
            </a:r>
            <a:r>
              <a:rPr lang="en-US" sz="2500" dirty="0">
                <a:latin typeface="TH SarabunPSK" pitchFamily="34" charset="-34"/>
                <a:cs typeface="TH SarabunPSK" pitchFamily="34" charset="-34"/>
              </a:rPr>
              <a:t> 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โดยจัดแบ่งน้ำหนักคะแนนในแต่ละหน่วย </a:t>
            </a:r>
            <a:endParaRPr lang="en-US" sz="25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      </a:t>
            </a:r>
            <a:r>
              <a:rPr lang="th-TH" sz="2500" dirty="0" smtClean="0">
                <a:latin typeface="TH SarabunPSK" pitchFamily="34" charset="-34"/>
                <a:cs typeface="TH SarabunPSK" pitchFamily="34" charset="-34"/>
              </a:rPr>
              <a:t>2 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พิจารณาจิตพิสัย</a:t>
            </a:r>
            <a:r>
              <a:rPr lang="en-US" sz="2500" dirty="0">
                <a:latin typeface="TH SarabunPSK" pitchFamily="34" charset="-34"/>
                <a:cs typeface="TH SarabunPSK" pitchFamily="34" charset="-34"/>
              </a:rPr>
              <a:t> (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กิจนิสัย ความตั้งใจ และการร่วมกิจกรรม</a:t>
            </a:r>
            <a:r>
              <a:rPr lang="en-US" sz="2500" dirty="0">
                <a:latin typeface="TH SarabunPSK" pitchFamily="34" charset="-34"/>
                <a:cs typeface="TH SarabunPSK" pitchFamily="34" charset="-34"/>
              </a:rPr>
              <a:t>) 10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คะแนน </a:t>
            </a:r>
          </a:p>
          <a:p>
            <a:pPr marL="0" indent="0">
              <a:buNone/>
            </a:pP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 </a:t>
            </a:r>
            <a:r>
              <a:rPr lang="th-TH" sz="2500" dirty="0" smtClean="0">
                <a:latin typeface="TH SarabunPSK" pitchFamily="34" charset="-34"/>
                <a:cs typeface="TH SarabunPSK" pitchFamily="34" charset="-34"/>
              </a:rPr>
              <a:t>     3 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คะแนนเก็บ ได้แก่ ผลงานที่มอบหมาย </a:t>
            </a:r>
            <a:r>
              <a:rPr lang="en-US" sz="2500" dirty="0" smtClean="0">
                <a:latin typeface="TH SarabunPSK" pitchFamily="34" charset="-34"/>
                <a:cs typeface="TH SarabunPSK" pitchFamily="34" charset="-34"/>
              </a:rPr>
              <a:t>40 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คะแนน หรือร้อยละ  </a:t>
            </a:r>
            <a:r>
              <a:rPr lang="th-TH" sz="2500" dirty="0" smtClean="0">
                <a:latin typeface="TH SarabunPSK" pitchFamily="34" charset="-34"/>
                <a:cs typeface="TH SarabunPSK" pitchFamily="34" charset="-34"/>
              </a:rPr>
              <a:t>40 ประกอบด้วยใบงาน+ทดสอบ</a:t>
            </a:r>
            <a:r>
              <a:rPr lang="th-TH" sz="2500" dirty="0">
                <a:latin typeface="TH SarabunPSK" pitchFamily="34" charset="-34"/>
                <a:cs typeface="TH SarabunPSK" pitchFamily="34" charset="-34"/>
              </a:rPr>
              <a:t>ย่อย </a:t>
            </a:r>
            <a:r>
              <a:rPr lang="en-US" sz="2500" dirty="0">
                <a:latin typeface="TH SarabunPSK" pitchFamily="34" charset="-34"/>
                <a:cs typeface="TH SarabunPSK" pitchFamily="34" charset="-34"/>
              </a:rPr>
              <a:t>2</a:t>
            </a:r>
            <a:r>
              <a:rPr lang="en-US" sz="2500" dirty="0" smtClean="0">
                <a:latin typeface="TH SarabunPSK" pitchFamily="34" charset="-34"/>
                <a:cs typeface="TH SarabunPSK" pitchFamily="34" charset="-34"/>
              </a:rPr>
              <a:t>0 </a:t>
            </a:r>
            <a:r>
              <a:rPr lang="th-TH" sz="2500" dirty="0" smtClean="0">
                <a:latin typeface="TH SarabunPSK" pitchFamily="34" charset="-34"/>
                <a:cs typeface="TH SarabunPSK" pitchFamily="34" charset="-34"/>
              </a:rPr>
              <a:t>คะแนน โครงงานกลุ่ม 20 </a:t>
            </a:r>
            <a:endParaRPr lang="en-US" sz="2500" dirty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endParaRPr lang="th-TH" sz="25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05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>
                <a:latin typeface="BrowalliaUPC" pitchFamily="34" charset="-34"/>
                <a:cs typeface="BrowalliaUPC" pitchFamily="34" charset="-34"/>
              </a:rPr>
              <a:t>การจัดการข้อมูลแบบแฟ้มข้อมูล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สี่เหลี่ยมผืนผ้า 10"/>
          <p:cNvSpPr/>
          <p:nvPr/>
        </p:nvSpPr>
        <p:spPr>
          <a:xfrm>
            <a:off x="467544" y="5445224"/>
            <a:ext cx="7632848" cy="2880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ตาราง 11"/>
          <p:cNvGraphicFramePr>
            <a:graphicFrameLocks noGrp="1"/>
          </p:cNvGraphicFramePr>
          <p:nvPr/>
        </p:nvGraphicFramePr>
        <p:xfrm>
          <a:off x="395536" y="2420888"/>
          <a:ext cx="8424936" cy="1757018"/>
        </p:xfrm>
        <a:graphic>
          <a:graphicData uri="http://schemas.openxmlformats.org/drawingml/2006/table">
            <a:tbl>
              <a:tblPr/>
              <a:tblGrid>
                <a:gridCol w="8201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3971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701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989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9074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930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87168">
                <a:tc gridSpan="3"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แฟ้มพนักงาน 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(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EMPLOYEES)</a:t>
                      </a: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7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empNo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name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Address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birthDate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salary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depart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phone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2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EMP002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นายสมยศ สุขศรี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403 ถ.เลียบคลอง หลักสอง กรุงเทพฯ 10160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12/11/2507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30000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แผนกบุคลากร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02-2308987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EMP003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น.ส.นงนุช </a:t>
                      </a:r>
                      <a:r>
                        <a:rPr lang="th-TH" sz="1800" b="0" i="0" u="none" strike="noStrike" dirty="0" err="1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อินทรา</a:t>
                      </a:r>
                      <a:endParaRPr lang="th-TH" sz="18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105 ถ.ห้วยแก้ว อ.เมือง เชียงใหม่ 50300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20/02/2520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18000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แผนกขาย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081-8881400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37029"/>
              </p:ext>
            </p:extLst>
          </p:nvPr>
        </p:nvGraphicFramePr>
        <p:xfrm>
          <a:off x="467544" y="4869160"/>
          <a:ext cx="7632849" cy="1531620"/>
        </p:xfrm>
        <a:graphic>
          <a:graphicData uri="http://schemas.openxmlformats.org/drawingml/2006/table">
            <a:tbl>
              <a:tblPr/>
              <a:tblGrid>
                <a:gridCol w="918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71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534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49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485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แฟ้มพนักงานขาย 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SALESMAN)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saleNo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phone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pagingNo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level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นายพิชัย รัตนะ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02-9791112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152-4445689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น.ส.นงนุช </a:t>
                      </a:r>
                      <a:r>
                        <a:rPr lang="th-TH" sz="2000" b="0" i="0" u="none" strike="noStrike" dirty="0" err="1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อินทรา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081-8881400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152-210000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นายองอาจ</a:t>
                      </a:r>
                      <a:r>
                        <a:rPr lang="th-TH" sz="2000" b="0" i="0" u="none" strike="noStrike" baseline="0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 สุขเกษม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081-5412000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152-2500581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ลูกศรลง 13"/>
          <p:cNvSpPr/>
          <p:nvPr/>
        </p:nvSpPr>
        <p:spPr>
          <a:xfrm>
            <a:off x="4788024" y="4221088"/>
            <a:ext cx="288032" cy="136815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04048" y="4077072"/>
            <a:ext cx="26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Deletion Anomalies</a:t>
            </a:r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Line 24"/>
          <p:cNvSpPr>
            <a:spLocks noChangeShapeType="1"/>
          </p:cNvSpPr>
          <p:nvPr/>
        </p:nvSpPr>
        <p:spPr bwMode="auto">
          <a:xfrm>
            <a:off x="2268538" y="1130296"/>
            <a:ext cx="6480175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57158" y="1214422"/>
            <a:ext cx="856895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ข้อมูลมีความซ้ำซ้อน (</a:t>
            </a: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Data </a:t>
            </a:r>
            <a:r>
              <a:rPr lang="en-US" sz="3000" b="1" kern="0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Redundacy</a:t>
            </a: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)</a:t>
            </a:r>
          </a:p>
          <a:p>
            <a:pPr marL="800100" lvl="2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b="1" i="1" kern="0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ข้อผิดพลาดจากการ</a:t>
            </a:r>
            <a:r>
              <a:rPr lang="th-TH" sz="3000" b="1" i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ลบ</a:t>
            </a:r>
            <a:r>
              <a:rPr lang="th-TH" sz="3000" b="1" i="1" kern="0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ข้อมูล </a:t>
            </a:r>
            <a:r>
              <a:rPr lang="en-US" sz="3000" b="1" i="1" kern="0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Deletion Anomalies</a:t>
            </a:r>
          </a:p>
          <a:p>
            <a:pPr marL="800100" lvl="2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endParaRPr lang="en-US" sz="3000" b="1" i="1" kern="0" dirty="0" smtClean="0">
              <a:solidFill>
                <a:srgbClr val="7030A0"/>
              </a:solidFill>
              <a:latin typeface="BrowalliaUPC" pitchFamily="34" charset="-34"/>
              <a:cs typeface="BrowalliaUPC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>
                <a:latin typeface="BrowalliaUPC" pitchFamily="34" charset="-34"/>
                <a:cs typeface="BrowalliaUPC" pitchFamily="34" charset="-34"/>
              </a:rPr>
              <a:t>การจัดการข้อมูลแบบแฟ้มข้อมูล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สี่เหลี่ยมผืนผ้า 15"/>
          <p:cNvSpPr/>
          <p:nvPr/>
        </p:nvSpPr>
        <p:spPr>
          <a:xfrm>
            <a:off x="1259632" y="3645024"/>
            <a:ext cx="1440160" cy="43204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สี่เหลี่ยมผืนผ้า 10"/>
          <p:cNvSpPr/>
          <p:nvPr/>
        </p:nvSpPr>
        <p:spPr>
          <a:xfrm>
            <a:off x="1403648" y="5589240"/>
            <a:ext cx="1800200" cy="2880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ตาราง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433671"/>
              </p:ext>
            </p:extLst>
          </p:nvPr>
        </p:nvGraphicFramePr>
        <p:xfrm>
          <a:off x="395536" y="2420888"/>
          <a:ext cx="8424936" cy="1757018"/>
        </p:xfrm>
        <a:graphic>
          <a:graphicData uri="http://schemas.openxmlformats.org/drawingml/2006/table">
            <a:tbl>
              <a:tblPr/>
              <a:tblGrid>
                <a:gridCol w="8201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41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681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87168">
                <a:tc gridSpan="3"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แฟ้มพนักงาน </a:t>
                      </a:r>
                      <a:r>
                        <a:rPr lang="th-TH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(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EMPLOYEES)</a:t>
                      </a: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71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empNo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name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Address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Cambria"/>
                        </a:rPr>
                        <a:t>birthDate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mbria"/>
                      </a:endParaRP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salary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depart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phone</a:t>
                      </a:r>
                    </a:p>
                  </a:txBody>
                  <a:tcPr marL="7588" marR="7588" marT="75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92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EMP002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นายสมยศ สุขศรี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403 ถ.เลียบคลอง หลักสอง กรุงเทพฯ 10160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12/11/2507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30000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แผนกบุคลากร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02-2308987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EMP003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น.ส.ระวิว</a:t>
                      </a:r>
                      <a:r>
                        <a:rPr lang="th-TH" sz="1800" b="0" i="0" u="none" strike="noStrike" dirty="0" err="1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รรณ</a:t>
                      </a:r>
                      <a:r>
                        <a:rPr lang="th-TH" sz="1800" b="0" i="0" u="none" strike="noStrike" baseline="0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 </a:t>
                      </a:r>
                      <a:r>
                        <a:rPr lang="th-TH" sz="1800" b="0" i="0" u="none" strike="noStrike" baseline="0" dirty="0" err="1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อินทรา</a:t>
                      </a:r>
                      <a:endParaRPr lang="th-TH" sz="18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105 ถ.ห้วยแก้ว อ.เมือง เชียงใหม่ 50300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20/02/2520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mbria"/>
                        </a:rPr>
                        <a:t>18000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แผนกขาย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mbria"/>
                        </a:rPr>
                        <a:t>081-8881400</a:t>
                      </a:r>
                    </a:p>
                  </a:txBody>
                  <a:tcPr marL="7588" marR="7588" marT="758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ตาราง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234246"/>
              </p:ext>
            </p:extLst>
          </p:nvPr>
        </p:nvGraphicFramePr>
        <p:xfrm>
          <a:off x="467544" y="4653136"/>
          <a:ext cx="7632849" cy="1531620"/>
        </p:xfrm>
        <a:graphic>
          <a:graphicData uri="http://schemas.openxmlformats.org/drawingml/2006/table">
            <a:tbl>
              <a:tblPr/>
              <a:tblGrid>
                <a:gridCol w="918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71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534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49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4851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82880">
                <a:tc gridSpan="3">
                  <a:txBody>
                    <a:bodyPr/>
                    <a:lstStyle/>
                    <a:p>
                      <a:pPr algn="l" fontAlgn="b"/>
                      <a:r>
                        <a:rPr lang="th-TH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แฟ้มพนักงานขาย 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SALESMAN)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saleNo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name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phone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pagingNo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 pitchFamily="34" charset="0"/>
                          <a:cs typeface="Calibri" pitchFamily="34" charset="0"/>
                        </a:rPr>
                        <a:t>level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นายพิชัย รัตนะ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02-9791112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152-4445689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น.ส.นงนุช </a:t>
                      </a:r>
                      <a:r>
                        <a:rPr lang="th-TH" sz="2000" b="0" i="0" u="none" strike="noStrike" dirty="0" err="1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อินทรา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081-8881400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152-210000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2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EMP009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h-TH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นายองอาจ</a:t>
                      </a:r>
                      <a:r>
                        <a:rPr lang="th-TH" sz="2000" b="0" i="0" u="none" strike="noStrike" baseline="0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 สุขเกษม</a:t>
                      </a:r>
                      <a:endParaRPr lang="th-TH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081-5412000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152-2500581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chemeClr val="tx1"/>
                          </a:solidFill>
                          <a:latin typeface="BrowalliaUPC" pitchFamily="34" charset="-34"/>
                          <a:cs typeface="BrowalliaUPC" pitchFamily="34" charset="-34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latin typeface="BrowalliaUPC" pitchFamily="34" charset="-34"/>
                        <a:cs typeface="BrowalliaUPC" pitchFamily="34" charset="-34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ลูกศรลง 13"/>
          <p:cNvSpPr/>
          <p:nvPr/>
        </p:nvSpPr>
        <p:spPr>
          <a:xfrm>
            <a:off x="2843808" y="4365104"/>
            <a:ext cx="288032" cy="1368152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31840" y="4221088"/>
            <a:ext cx="3238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Modification Anomalies</a:t>
            </a:r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Line 24"/>
          <p:cNvSpPr>
            <a:spLocks noChangeShapeType="1"/>
          </p:cNvSpPr>
          <p:nvPr/>
        </p:nvSpPr>
        <p:spPr bwMode="auto">
          <a:xfrm>
            <a:off x="2268538" y="1130296"/>
            <a:ext cx="6480175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57158" y="1214422"/>
            <a:ext cx="8568952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ข้อมูลมีความซ้ำซ้อน (</a:t>
            </a: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Data </a:t>
            </a:r>
            <a:r>
              <a:rPr lang="en-US" sz="3000" b="1" kern="0" dirty="0" err="1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Redundacy</a:t>
            </a:r>
            <a:r>
              <a:rPr lang="en-US" sz="30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)</a:t>
            </a:r>
          </a:p>
          <a:p>
            <a:pPr marL="800100" lvl="2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b="1" i="1" kern="0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ข้อผิดพลาดจากการ</a:t>
            </a:r>
            <a:r>
              <a:rPr lang="th-TH" sz="3000" b="1" i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เปลี่ยนแปลง</a:t>
            </a:r>
            <a:r>
              <a:rPr lang="th-TH" sz="3000" b="1" i="1" kern="0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ข้อมูล </a:t>
            </a:r>
            <a:r>
              <a:rPr lang="en-US" sz="3000" b="1" i="1" kern="0" dirty="0" smtClean="0">
                <a:solidFill>
                  <a:srgbClr val="7030A0"/>
                </a:solidFill>
                <a:latin typeface="BrowalliaUPC" pitchFamily="34" charset="-34"/>
                <a:cs typeface="BrowalliaUPC" pitchFamily="34" charset="-34"/>
              </a:rPr>
              <a:t>Modification Anomalies</a:t>
            </a:r>
          </a:p>
        </p:txBody>
      </p:sp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>
                <a:latin typeface="BrowalliaUPC" pitchFamily="34" charset="-34"/>
                <a:cs typeface="BrowalliaUPC" pitchFamily="34" charset="-34"/>
              </a:rPr>
              <a:t>การจัดการข้อมูลแบบแฟ้มข้อมูล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0" lvl="1" indent="0" eaLnBrk="0" hangingPunct="0">
              <a:spcBef>
                <a:spcPct val="20000"/>
              </a:spcBef>
              <a:buClr>
                <a:schemeClr val="folHlink"/>
              </a:buClr>
              <a:buSzPct val="60000"/>
              <a:buNone/>
              <a:defRPr/>
            </a:pPr>
            <a:r>
              <a:rPr lang="en-US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3. </a:t>
            </a:r>
            <a:r>
              <a:rPr lang="th-TH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ข้อมูลมีความขึ้นต่อกัน (</a:t>
            </a:r>
            <a:r>
              <a:rPr lang="en-US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Data Dependence) </a:t>
            </a:r>
          </a:p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ปัญหาดังกล่าวจะเกิดขึ้นเมื่อมีการปรับเปลี่ยนโครงสร้างของแฟ้มข้อมูล ซึ่งจะส่งผลกระทบกับข้อมูลที่จัดเก็บอยู่ และส่งผลให้ข้อมูลในหน่วยงานอื่นๆที่จัดเก็บไม่ตรงกัน และวิธีการปรับปรุงค่อนข้างจะยุ่งยากมาก</a:t>
            </a:r>
            <a:endParaRPr lang="en-US" sz="3000" kern="0" dirty="0"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1032" name="Picture 8" descr="Foxpro 2.6 Dos dropdown menu 2 level - Microsoft: FoxPro - Tek-Ti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394" y="3671267"/>
            <a:ext cx="2941340" cy="195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WinWorld: FoxPro 2.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075" y="4524576"/>
            <a:ext cx="2941340" cy="220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tock Trading Management Soft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2161"/>
            <a:ext cx="3692564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onnecting to a MS Access Data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80" y="3342475"/>
            <a:ext cx="2532544" cy="144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60082" y="3508941"/>
            <a:ext cx="1208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Dep.</a:t>
            </a:r>
            <a:endParaRPr lang="th-TH" dirty="0"/>
          </a:p>
        </p:txBody>
      </p:sp>
      <p:sp>
        <p:nvSpPr>
          <p:cNvPr id="13" name="TextBox 12"/>
          <p:cNvSpPr txBox="1"/>
          <p:nvPr/>
        </p:nvSpPr>
        <p:spPr>
          <a:xfrm>
            <a:off x="5724128" y="3148047"/>
            <a:ext cx="2622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Registration Dep.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>
                <a:latin typeface="BrowalliaUPC" pitchFamily="34" charset="-34"/>
                <a:cs typeface="BrowalliaUPC" pitchFamily="34" charset="-34"/>
              </a:rPr>
              <a:t>การจัดการข้อมูลแบบแฟ้มข้อมูล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0" lvl="1" indent="0" eaLnBrk="0" hangingPunct="0">
              <a:spcBef>
                <a:spcPct val="20000"/>
              </a:spcBef>
              <a:buClr>
                <a:schemeClr val="folHlink"/>
              </a:buClr>
              <a:buSzPct val="60000"/>
              <a:buNone/>
              <a:defRPr/>
            </a:pPr>
            <a:r>
              <a:rPr lang="en-US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4. </a:t>
            </a:r>
            <a:r>
              <a:rPr lang="th-TH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มีรูปแบบที่ไม่ตรงกัน (</a:t>
            </a:r>
            <a:r>
              <a:rPr lang="en-US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Incompatible File Formats)</a:t>
            </a:r>
          </a:p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โครงสร้างไฟล์ข้อมูลผูกติดด้วยภาษาโปรแกรม ทำให้ตัวโครงสร้างขึ้นอยู่กับโปรแกรมที่ใช้เขียน จึงไม่สามารถนำมาใช้งานร่วมกันได้ (</a:t>
            </a:r>
            <a:r>
              <a:rPr lang="en-US" sz="3000" kern="0" dirty="0">
                <a:latin typeface="BrowalliaUPC" pitchFamily="34" charset="-34"/>
                <a:cs typeface="BrowalliaUPC" pitchFamily="34" charset="-34"/>
              </a:rPr>
              <a:t>Incompatible</a:t>
            </a: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) ซึ่งเป็นการยากสำหรับการนำไฟล์ทั้งสองประเภทมาประมวลผลร่วมกัน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2050" name="Picture 2" descr="บทที่ 5 ฟังก์ชันของภาษา c | การสร้างบทเรียนออนไลน์ด้วย WordPress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2" y="3578387"/>
            <a:ext cx="4104456" cy="212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ascal (programming language)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700" y="3284984"/>
            <a:ext cx="3877444" cy="312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>
                <a:latin typeface="BrowalliaUPC" pitchFamily="34" charset="-34"/>
                <a:cs typeface="BrowalliaUPC" pitchFamily="34" charset="-34"/>
              </a:rPr>
              <a:t>การจัดการข้อมูลแบบแฟ้มข้อมูล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0" lvl="1" indent="0" eaLnBrk="0" hangingPunct="0">
              <a:spcBef>
                <a:spcPct val="20000"/>
              </a:spcBef>
              <a:buClr>
                <a:schemeClr val="folHlink"/>
              </a:buClr>
              <a:buSzPct val="60000"/>
              <a:buNone/>
              <a:defRPr/>
            </a:pPr>
            <a:r>
              <a:rPr lang="en-US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5.</a:t>
            </a:r>
            <a:r>
              <a:rPr lang="th-TH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รายงานต่าง ๆ ถูกกำหนดไว้อย่างจำกัด (</a:t>
            </a:r>
            <a:r>
              <a:rPr lang="en-US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Fixed Queries)</a:t>
            </a:r>
          </a:p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ระบบแฟ้มข้อมูลของแต่ละหน่วยงานถูกเขียนขึ้นด้วยหลายๆโปรแกรมและมีการใช้งานที่แตกต่างกัน </a:t>
            </a:r>
          </a:p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ส่วนใหญ่ในระบบ  โปรแกรมเมอร์จะพัฒนาโปรแกรมในส่วนของรายงานมาให้บางส่วน หากต้องการรายงานอื่นๆ เพิ่มเติมจะต้องว่าจ้างโปรแกรมเมอร์มาพัฒนา ทำให้เสียค่าใช้จ่ายเพิ่มขึ้น</a:t>
            </a:r>
          </a:p>
          <a:p>
            <a:pPr marL="342900" lvl="1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จะเห็นได้ว่า เกิดปัญหาในเรื่องของความต้องการของผู้ใช้งาน</a:t>
            </a:r>
            <a:endParaRPr lang="en-US" sz="3000" kern="0" dirty="0"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>
                <a:latin typeface="BrowalliaUPC" pitchFamily="34" charset="-34"/>
                <a:cs typeface="BrowalliaUPC" pitchFamily="34" charset="-34"/>
              </a:rPr>
              <a:t>ระบบฐานข้อมูล</a:t>
            </a:r>
            <a:endParaRPr lang="th-TH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15816" y="1146522"/>
            <a:ext cx="2688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Database System</a:t>
            </a:r>
            <a:endParaRPr lang="th-TH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201" t="51400" r="52362" b="16400"/>
          <a:stretch/>
        </p:blipFill>
        <p:spPr>
          <a:xfrm>
            <a:off x="172050" y="1628800"/>
            <a:ext cx="859399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5. </a:t>
            </a:r>
            <a:r>
              <a:rPr lang="th-TH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ระบบฐานข้อมูล (</a:t>
            </a:r>
            <a:r>
              <a:rPr lang="en-US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Database Systems</a:t>
            </a:r>
            <a:r>
              <a:rPr lang="th-TH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)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lvl="1"/>
            <a:r>
              <a:rPr lang="th-TH" sz="3600" b="1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ฐานข้อมูล</a:t>
            </a:r>
            <a:r>
              <a:rPr lang="th-TH" sz="3000" kern="0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คือ </a:t>
            </a:r>
            <a:r>
              <a:rPr lang="th-TH" sz="3200" dirty="0"/>
              <a:t>กลุ่มของข้อมูลที่มีความสัมพันธ์กัน ที่ถูกนำมาเก็บรวบรวมไว้ที่เดียวกัน ซึ่งข้อมูลที่ถูกเก็บรวบรวมเป็นฐานข้อมูลนั้นจะต้องเป็นข้อมูลที่มีความสัมพันธ์กันตามวัตถุประสงค์ของการ</a:t>
            </a:r>
            <a:r>
              <a:rPr lang="th-TH" sz="3200" dirty="0" smtClean="0"/>
              <a:t>จัดเก็บ</a:t>
            </a:r>
          </a:p>
          <a:p>
            <a:pPr lvl="1"/>
            <a:r>
              <a:rPr lang="th-TH" sz="3200" dirty="0" smtClean="0"/>
              <a:t> ตัวอย่างเช่น </a:t>
            </a:r>
            <a:r>
              <a:rPr lang="th-TH" sz="3200" dirty="0"/>
              <a:t>อู่ซ่อมรถต้องการพัฒนาระบบฐานข้อมูลเพื่อใช้ในการจัดเก็บข้อมูลของลูกค้าที่นำรถเข้ามาซ่อมกับทางอู่ ข้อมูลที่จัดเก็บประกอบด้วย ข้อมูลลูกค้า ข้อมูลรถ ข้อมูลประวัติการซ่อมรถ ข้อมูลรายละเอียดการซ่อมรถ ข้อมูลประวัติช่างซ่อมและความชำนาญของช่างซ่อม ข้อมูลในฐานข้อมูลมีความสัมพันธ์ </a:t>
            </a: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ตัวอย่างระบบฐานข้อมูลอู่ซ่อมรถ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784" y="1834757"/>
            <a:ext cx="6306552" cy="4289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0427" y="6216205"/>
            <a:ext cx="4945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 smtClean="0"/>
              <a:t>แผนภาพ </a:t>
            </a:r>
            <a:r>
              <a:rPr lang="en-US" dirty="0" smtClean="0"/>
              <a:t>E-R Diagram </a:t>
            </a:r>
            <a:r>
              <a:rPr lang="th-TH" dirty="0" smtClean="0"/>
              <a:t>ฐานข้อมูลอู่ซ่อมรถ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08558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ลักษณะของฐานข้อมูล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h-TH" dirty="0"/>
              <a:t>1.  ข้อมูลจะถูกบันทึกไว้ในหน่วยความจำสำรอง เช่น ฮาร์ดดิสก์ เทปแม่เหล็ก ซึ่งทำให้ข้อมูลถูกบันทึกไว้คงอยู่ตลอด และข้อมูลที่ถูกเก็บจะมีขนาดเพิ่มขึ้นตลอดเวลา ดังนั้นผู้บริหารข้อมูลต้องมีระบบบริหารจัดการข้อมูลกับข้อมูลที่เพิ่มขึ้นและมีมาตรการรักษาความปลอดภัยกับข้อมูลดังกล่าว</a:t>
            </a:r>
            <a:endParaRPr lang="en-US" dirty="0"/>
          </a:p>
          <a:p>
            <a:pPr marL="0" indent="0">
              <a:buNone/>
            </a:pPr>
            <a:r>
              <a:rPr lang="th-TH" dirty="0" smtClean="0"/>
              <a:t>2.  ข้อมูล</a:t>
            </a:r>
            <a:r>
              <a:rPr lang="th-TH" dirty="0"/>
              <a:t>ที่เก็บในฐานข้อมูลจะสามารถแบ่งปันการใช้งานร่วมกันได้ ต้องทำให้สามารถใช้งานได้จากผู้ใช้หลายคน ผู้ใช้ทุกคนสามารถเข้ามาใช้งานข้อมูลร่วมกันโดยไม่ต้องเก็บข้อมูลไว้</a:t>
            </a:r>
            <a:r>
              <a:rPr lang="th-TH" dirty="0" smtClean="0"/>
              <a:t>ที่</a:t>
            </a:r>
            <a:r>
              <a:rPr lang="th-TH" dirty="0"/>
              <a:t>เครื่องของตัวเอง </a:t>
            </a:r>
            <a:endParaRPr lang="th-TH" dirty="0" smtClean="0"/>
          </a:p>
          <a:p>
            <a:pPr marL="0" indent="0">
              <a:buNone/>
            </a:pPr>
            <a:r>
              <a:rPr lang="th-TH" dirty="0" smtClean="0"/>
              <a:t>3</a:t>
            </a:r>
            <a:r>
              <a:rPr lang="th-TH" dirty="0"/>
              <a:t>.  ข้อมูลต้องมีความสัมพันธ์กัน</a:t>
            </a:r>
            <a:r>
              <a:rPr lang="en-US" dirty="0"/>
              <a:t>  </a:t>
            </a:r>
            <a:r>
              <a:rPr lang="th-TH" dirty="0"/>
              <a:t>ข้อมูลที่เก็บในฐานข้อมูลทุกแฟ้มข้อมูลจะต้องมีความสัมพันธ์กัน เช่น ฐานข้อมูลพัสดุของสาขาระบบสารสนเทศ ประกอบด้วย แฟ้มข้อมูลบุคลากร แฟ้มเบิกพัสดุ  และแฟ้มพัสดุ โดยแฟ้มบุคลากรจะเก็บรายละเอียดเกี่ยวกับบุคลากรในสาขา แฟ้มพัสดุก็จะเก็บรายละเอียดของพัสดุ ส่วนแฟ้มเบิกพัสดุ จะเก็บรายละเอียดการเบิกพัสดุ โดยจะระบุถึงพัสดุที่เบิก จำนวนที่เบิกและระบุถึงบุคลากรที่เบิกพัสดุด้วย ซึ่งจะเห็นว่า 3 แฟ้มดังกล่าวมีความสัมพันธ์กัน </a:t>
            </a:r>
            <a:endParaRPr lang="en-US" dirty="0"/>
          </a:p>
          <a:p>
            <a:pPr marL="0" indent="0">
              <a:buNone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39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/>
              <a:t>ข้อดีและข้อเสียของระบบฐานข้อมูล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>
            <a:normAutofit fontScale="92500" lnSpcReduction="20000"/>
          </a:bodyPr>
          <a:lstStyle/>
          <a:p>
            <a:r>
              <a:rPr lang="th-TH" sz="3200" b="1" dirty="0" smtClean="0">
                <a:latin typeface="BrowalliaUPC" pitchFamily="34" charset="-34"/>
                <a:cs typeface="BrowalliaUPC" pitchFamily="34" charset="-34"/>
              </a:rPr>
              <a:t>ข้อดีของฐานข้อมูล</a:t>
            </a:r>
          </a:p>
          <a:p>
            <a:pPr lvl="1"/>
            <a:r>
              <a:rPr lang="th-TH" dirty="0"/>
              <a:t>ความอิสระของโปรแกรมและข้อมูล</a:t>
            </a:r>
            <a:r>
              <a:rPr lang="en-US" dirty="0"/>
              <a:t> (Program-Data Independence)</a:t>
            </a:r>
            <a:r>
              <a:rPr lang="th-TH" dirty="0"/>
              <a:t> </a:t>
            </a:r>
            <a:endParaRPr lang="en-US" dirty="0"/>
          </a:p>
          <a:p>
            <a:pPr lvl="1"/>
            <a:r>
              <a:rPr lang="th-TH" dirty="0"/>
              <a:t>ลดความซ้ำซ้อนในข้อมูล</a:t>
            </a:r>
            <a:r>
              <a:rPr lang="en-US" dirty="0"/>
              <a:t> (Minimal Data Redundancy</a:t>
            </a:r>
            <a:r>
              <a:rPr lang="en-US" dirty="0" smtClean="0"/>
              <a:t>)</a:t>
            </a:r>
          </a:p>
          <a:p>
            <a:pPr lvl="1"/>
            <a:r>
              <a:rPr lang="th-TH" dirty="0"/>
              <a:t>ข้อมูลมีความสอดคล้องกัน</a:t>
            </a:r>
            <a:r>
              <a:rPr lang="en-US" dirty="0"/>
              <a:t> (Improved Data Consistency</a:t>
            </a:r>
            <a:r>
              <a:rPr lang="en-US" dirty="0" smtClean="0"/>
              <a:t>)</a:t>
            </a:r>
          </a:p>
          <a:p>
            <a:pPr lvl="1"/>
            <a:r>
              <a:rPr lang="th-TH" dirty="0"/>
              <a:t>การแบ่งปันเพื่อใช้งานข้อมูลร่วมกัน</a:t>
            </a:r>
            <a:r>
              <a:rPr lang="en-US" dirty="0"/>
              <a:t> (Improved Data Sharing</a:t>
            </a:r>
            <a:r>
              <a:rPr lang="en-US" dirty="0" smtClean="0"/>
              <a:t>)</a:t>
            </a:r>
          </a:p>
          <a:p>
            <a:pPr lvl="1"/>
            <a:r>
              <a:rPr lang="th-TH" dirty="0"/>
              <a:t>เพิ่มผลผลิตภายในการพัฒนาโปรแกรม</a:t>
            </a:r>
            <a:r>
              <a:rPr lang="en-US" dirty="0"/>
              <a:t> (Increased Productivity of </a:t>
            </a:r>
            <a:r>
              <a:rPr lang="en-US" dirty="0" smtClean="0"/>
              <a:t>Application </a:t>
            </a:r>
            <a:r>
              <a:rPr lang="en-US" dirty="0"/>
              <a:t>Development)</a:t>
            </a:r>
            <a:endParaRPr lang="en-US" sz="1700" dirty="0"/>
          </a:p>
          <a:p>
            <a:pPr lvl="1"/>
            <a:r>
              <a:rPr lang="th-TH" dirty="0"/>
              <a:t>ความเป็นมาตรฐานเดียวกัน</a:t>
            </a:r>
            <a:r>
              <a:rPr lang="en-US" dirty="0"/>
              <a:t> (Enforcement of Standards</a:t>
            </a:r>
            <a:r>
              <a:rPr lang="en-US" dirty="0" smtClean="0"/>
              <a:t>)</a:t>
            </a:r>
          </a:p>
          <a:p>
            <a:pPr lvl="1"/>
            <a:r>
              <a:rPr lang="th-TH" dirty="0"/>
              <a:t>ข้อมูลมีคุณภาพยิ่งขึ้น</a:t>
            </a:r>
            <a:r>
              <a:rPr lang="en-US" dirty="0"/>
              <a:t> (Improved Data Quality)</a:t>
            </a:r>
          </a:p>
          <a:p>
            <a:pPr lvl="1"/>
            <a:r>
              <a:rPr lang="th-TH" dirty="0"/>
              <a:t>การเข้าถึงและการตอบสนองข้อมูลดีขึ้น</a:t>
            </a:r>
            <a:r>
              <a:rPr lang="en-US" dirty="0"/>
              <a:t> (Improved Data Accessibility </a:t>
            </a:r>
            <a:r>
              <a:rPr lang="en-US" sz="3000" dirty="0" smtClean="0"/>
              <a:t>and </a:t>
            </a:r>
            <a:r>
              <a:rPr lang="en-US" sz="3000" dirty="0"/>
              <a:t>Responsiveness</a:t>
            </a:r>
            <a:r>
              <a:rPr lang="en-US" sz="3000" dirty="0" smtClean="0"/>
              <a:t>)</a:t>
            </a:r>
          </a:p>
          <a:p>
            <a:pPr lvl="1"/>
            <a:r>
              <a:rPr lang="th-TH" sz="2800" dirty="0"/>
              <a:t>ช่วยลดงานบำรุงรักษาโปรแกรม</a:t>
            </a:r>
            <a:r>
              <a:rPr lang="en-US" sz="2800" dirty="0"/>
              <a:t> (Reduced Program Maintenance)</a:t>
            </a:r>
            <a:endParaRPr lang="en-US" sz="3000" dirty="0" smtClean="0"/>
          </a:p>
          <a:p>
            <a:pPr lvl="1"/>
            <a:endParaRPr lang="th-TH" sz="2200" dirty="0"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เกณฑ์ค่าระดับคะแนน</a:t>
            </a:r>
            <a:r>
              <a:rPr lang="en-US" b="1" dirty="0"/>
              <a:t> 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th-TH" dirty="0" smtClean="0"/>
              <a:t>กำหนดค่า</a:t>
            </a:r>
            <a:r>
              <a:rPr lang="th-TH" dirty="0"/>
              <a:t>ระดับคะแนนร้อยละตามเกณฑ์</a:t>
            </a:r>
            <a:r>
              <a:rPr lang="th-TH" dirty="0" smtClean="0"/>
              <a:t>ดังนี้</a:t>
            </a:r>
            <a:endParaRPr lang="th-TH" dirty="0"/>
          </a:p>
          <a:p>
            <a:pPr marL="0" indent="0">
              <a:buNone/>
            </a:pPr>
            <a:r>
              <a:rPr lang="th-TH" dirty="0" smtClean="0"/>
              <a:t> </a:t>
            </a:r>
            <a:r>
              <a:rPr lang="th-TH" dirty="0"/>
              <a:t>ผู้ที่สอบ</a:t>
            </a:r>
            <a:r>
              <a:rPr lang="th-TH" dirty="0" smtClean="0"/>
              <a:t>ผ่านจะ</a:t>
            </a:r>
            <a:r>
              <a:rPr lang="th-TH" dirty="0"/>
              <a:t>ได้รับค่าระดับคะแนนตามเกณฑ์ดังนี้</a:t>
            </a:r>
            <a:endParaRPr lang="en-US" dirty="0"/>
          </a:p>
          <a:p>
            <a:pPr marL="0" indent="0">
              <a:buNone/>
            </a:pPr>
            <a:r>
              <a:rPr lang="th-TH" dirty="0"/>
              <a:t>	คะแนนร้อยละ</a:t>
            </a:r>
            <a:r>
              <a:rPr lang="en-US" dirty="0"/>
              <a:t>    </a:t>
            </a:r>
            <a:r>
              <a:rPr lang="th-TH" dirty="0"/>
              <a:t>80  ขึ้นไป</a:t>
            </a:r>
            <a:r>
              <a:rPr lang="en-US" dirty="0"/>
              <a:t>	</a:t>
            </a:r>
            <a:r>
              <a:rPr lang="th-TH" dirty="0"/>
              <a:t>ได้</a:t>
            </a:r>
            <a:r>
              <a:rPr lang="en-US" dirty="0"/>
              <a:t>	</a:t>
            </a:r>
            <a:r>
              <a:rPr lang="th-TH" dirty="0"/>
              <a:t>ก</a:t>
            </a:r>
            <a:r>
              <a:rPr lang="en-US" dirty="0"/>
              <a:t>	</a:t>
            </a:r>
            <a:r>
              <a:rPr lang="th-TH" dirty="0"/>
              <a:t>หรือ</a:t>
            </a:r>
            <a:r>
              <a:rPr lang="en-US" dirty="0"/>
              <a:t>  	 A</a:t>
            </a:r>
          </a:p>
          <a:p>
            <a:pPr marL="0" indent="0">
              <a:buNone/>
            </a:pPr>
            <a:r>
              <a:rPr lang="th-TH" dirty="0"/>
              <a:t>	คะแนนร้อยละ</a:t>
            </a:r>
            <a:r>
              <a:rPr lang="en-US" dirty="0"/>
              <a:t>    75-79     	</a:t>
            </a:r>
            <a:r>
              <a:rPr lang="th-TH" dirty="0"/>
              <a:t>ได้</a:t>
            </a:r>
            <a:r>
              <a:rPr lang="en-US" dirty="0"/>
              <a:t>	</a:t>
            </a:r>
            <a:r>
              <a:rPr lang="th-TH" dirty="0"/>
              <a:t>ข</a:t>
            </a:r>
            <a:r>
              <a:rPr lang="en-US" dirty="0"/>
              <a:t>+	</a:t>
            </a:r>
            <a:r>
              <a:rPr lang="th-TH" dirty="0"/>
              <a:t>หรือ</a:t>
            </a:r>
            <a:r>
              <a:rPr lang="en-US" dirty="0"/>
              <a:t>  	 B+</a:t>
            </a:r>
          </a:p>
          <a:p>
            <a:pPr marL="0" indent="0">
              <a:buNone/>
            </a:pPr>
            <a:r>
              <a:rPr lang="th-TH" dirty="0"/>
              <a:t>	คะแนนร้อยละ</a:t>
            </a:r>
            <a:r>
              <a:rPr lang="en-US" dirty="0"/>
              <a:t>    70-74     	</a:t>
            </a:r>
            <a:r>
              <a:rPr lang="th-TH" dirty="0"/>
              <a:t>ได้</a:t>
            </a:r>
            <a:r>
              <a:rPr lang="en-US" dirty="0"/>
              <a:t>      	</a:t>
            </a:r>
            <a:r>
              <a:rPr lang="th-TH" dirty="0"/>
              <a:t>ข</a:t>
            </a:r>
            <a:r>
              <a:rPr lang="en-US" dirty="0"/>
              <a:t>	</a:t>
            </a:r>
            <a:r>
              <a:rPr lang="th-TH" dirty="0"/>
              <a:t>หรือ</a:t>
            </a:r>
            <a:r>
              <a:rPr lang="en-US" dirty="0"/>
              <a:t>   	 B</a:t>
            </a:r>
          </a:p>
          <a:p>
            <a:pPr marL="0" indent="0">
              <a:buNone/>
            </a:pPr>
            <a:r>
              <a:rPr lang="th-TH" dirty="0"/>
              <a:t>	คะแนนร้อยละ</a:t>
            </a:r>
            <a:r>
              <a:rPr lang="en-US" dirty="0"/>
              <a:t>    65-69    	</a:t>
            </a:r>
            <a:r>
              <a:rPr lang="th-TH" dirty="0"/>
              <a:t>ได้</a:t>
            </a:r>
            <a:r>
              <a:rPr lang="en-US" dirty="0"/>
              <a:t>	</a:t>
            </a:r>
            <a:r>
              <a:rPr lang="th-TH" dirty="0"/>
              <a:t>ค </a:t>
            </a:r>
            <a:r>
              <a:rPr lang="en-US" dirty="0"/>
              <a:t>+	</a:t>
            </a:r>
            <a:r>
              <a:rPr lang="th-TH" dirty="0"/>
              <a:t>หรือ</a:t>
            </a:r>
            <a:r>
              <a:rPr lang="en-US" dirty="0"/>
              <a:t>  	 C+</a:t>
            </a:r>
          </a:p>
          <a:p>
            <a:pPr marL="0" indent="0">
              <a:buNone/>
            </a:pPr>
            <a:r>
              <a:rPr lang="th-TH" dirty="0"/>
              <a:t>	คะแนนร้อยละ</a:t>
            </a:r>
            <a:r>
              <a:rPr lang="en-US" dirty="0"/>
              <a:t>    60-64    	</a:t>
            </a:r>
            <a:r>
              <a:rPr lang="th-TH" dirty="0"/>
              <a:t>ได้</a:t>
            </a:r>
            <a:r>
              <a:rPr lang="en-US" dirty="0"/>
              <a:t>	</a:t>
            </a:r>
            <a:r>
              <a:rPr lang="th-TH" dirty="0"/>
              <a:t>ค</a:t>
            </a:r>
            <a:r>
              <a:rPr lang="en-US" dirty="0"/>
              <a:t>	</a:t>
            </a:r>
            <a:r>
              <a:rPr lang="th-TH" dirty="0"/>
              <a:t>หรือ</a:t>
            </a:r>
            <a:r>
              <a:rPr lang="en-US" dirty="0"/>
              <a:t>   	 C</a:t>
            </a:r>
          </a:p>
          <a:p>
            <a:pPr marL="0" indent="0">
              <a:buNone/>
            </a:pPr>
            <a:r>
              <a:rPr lang="th-TH" dirty="0"/>
              <a:t>	คะแนนร้อยละ</a:t>
            </a:r>
            <a:r>
              <a:rPr lang="en-US" dirty="0"/>
              <a:t>    55-59    	</a:t>
            </a:r>
            <a:r>
              <a:rPr lang="th-TH" dirty="0"/>
              <a:t>ได้</a:t>
            </a:r>
            <a:r>
              <a:rPr lang="en-US" dirty="0"/>
              <a:t>	</a:t>
            </a:r>
            <a:r>
              <a:rPr lang="th-TH" dirty="0"/>
              <a:t>ง</a:t>
            </a:r>
            <a:r>
              <a:rPr lang="en-US" dirty="0"/>
              <a:t>+	</a:t>
            </a:r>
            <a:r>
              <a:rPr lang="th-TH" dirty="0"/>
              <a:t>หรือ</a:t>
            </a:r>
            <a:r>
              <a:rPr lang="en-US" dirty="0"/>
              <a:t>  	 D+</a:t>
            </a:r>
          </a:p>
          <a:p>
            <a:pPr marL="0" indent="0">
              <a:buNone/>
            </a:pPr>
            <a:r>
              <a:rPr lang="th-TH" dirty="0"/>
              <a:t>	คะแนนร้อยละ</a:t>
            </a:r>
            <a:r>
              <a:rPr lang="en-US" dirty="0"/>
              <a:t>    50-54    	</a:t>
            </a:r>
            <a:r>
              <a:rPr lang="th-TH" dirty="0"/>
              <a:t>ได้</a:t>
            </a:r>
            <a:r>
              <a:rPr lang="en-US" dirty="0"/>
              <a:t>	</a:t>
            </a:r>
            <a:r>
              <a:rPr lang="th-TH" dirty="0"/>
              <a:t>ง</a:t>
            </a:r>
            <a:r>
              <a:rPr lang="en-US" dirty="0"/>
              <a:t>	</a:t>
            </a:r>
            <a:r>
              <a:rPr lang="th-TH" dirty="0"/>
              <a:t>หรือ</a:t>
            </a:r>
            <a:r>
              <a:rPr lang="en-US" dirty="0"/>
              <a:t>  	 D</a:t>
            </a:r>
          </a:p>
          <a:p>
            <a:pPr marL="0" indent="0">
              <a:buNone/>
            </a:pPr>
            <a:r>
              <a:rPr lang="th-TH" dirty="0" smtClean="0"/>
              <a:t>แต่ถ้าสอบไม่ผ่าน หมายถึง คะแนนต่ำกว่า 50 จะได้เกรด </a:t>
            </a:r>
            <a:r>
              <a:rPr lang="en-US" dirty="0" smtClean="0"/>
              <a:t>F 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0339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/>
          <a:lstStyle/>
          <a:p>
            <a:r>
              <a:rPr lang="th-TH" dirty="0"/>
              <a:t>ข้อดีและข้อเสียของระบบฐานข้อมูล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>
            <a:normAutofit/>
          </a:bodyPr>
          <a:lstStyle/>
          <a:p>
            <a:r>
              <a:rPr lang="th-TH" sz="3200" b="1" dirty="0" smtClean="0">
                <a:latin typeface="BrowalliaUPC" pitchFamily="34" charset="-34"/>
                <a:cs typeface="BrowalliaUPC" pitchFamily="34" charset="-34"/>
              </a:rPr>
              <a:t>ข้อเสียของฐานข้อมูล</a:t>
            </a:r>
          </a:p>
          <a:p>
            <a:pPr lvl="1"/>
            <a:r>
              <a:rPr lang="en-US" sz="2200" dirty="0" smtClean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400" dirty="0"/>
              <a:t>มีความซับซ้อน </a:t>
            </a:r>
            <a:endParaRPr lang="en-US" sz="2400" dirty="0" smtClean="0"/>
          </a:p>
          <a:p>
            <a:pPr lvl="1"/>
            <a:r>
              <a:rPr lang="th-TH" sz="2400" dirty="0"/>
              <a:t>มีค่าใช้จ่ายที่เพิ่มขึ้น </a:t>
            </a:r>
            <a:endParaRPr lang="en-US" sz="2400" dirty="0" smtClean="0"/>
          </a:p>
          <a:p>
            <a:pPr lvl="1"/>
            <a:r>
              <a:rPr lang="th-TH" sz="2400" dirty="0"/>
              <a:t>การแปลงข้อมูล </a:t>
            </a:r>
            <a:endParaRPr lang="en-US" sz="2400" dirty="0" smtClean="0"/>
          </a:p>
          <a:p>
            <a:pPr lvl="1"/>
            <a:r>
              <a:rPr lang="th-TH" sz="2400" dirty="0"/>
              <a:t>สมรรถนะในการทำงาน </a:t>
            </a:r>
            <a:endParaRPr lang="th-TH" sz="2200" dirty="0"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11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104016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6. </a:t>
            </a:r>
            <a:r>
              <a:rPr lang="th-TH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ระบบจัดการฐานข้อมูล </a:t>
            </a:r>
            <a:r>
              <a:rPr lang="en-US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/>
            </a:r>
            <a:br>
              <a:rPr lang="en-US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</a:br>
            <a:r>
              <a:rPr lang="th-TH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Database Management Systems: DBMS</a:t>
            </a:r>
            <a:r>
              <a:rPr lang="th-TH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)</a:t>
            </a:r>
            <a:r>
              <a:rPr lang="en-US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th-TH" sz="36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305810"/>
            <a:ext cx="8337452" cy="4643470"/>
          </a:xfrm>
        </p:spPr>
        <p:txBody>
          <a:bodyPr/>
          <a:lstStyle/>
          <a:p>
            <a:pPr marL="342900" lvl="0" indent="-342900" algn="thaiDist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19191"/>
              </a:buClr>
              <a:buNone/>
              <a:defRPr/>
            </a:pPr>
            <a:r>
              <a:rPr lang="en-US" sz="44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DBMS</a:t>
            </a:r>
            <a:r>
              <a:rPr lang="en-US" sz="44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คือ</a:t>
            </a:r>
            <a:r>
              <a:rPr lang="en-US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3000" b="1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ซอฟต์แวร์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ที่ใช้เป็นเครื่องมือของผู้ใช้เพื่อโต้ตอบกับฐานข้อมูล ซึ่งจะประกอบไปด้วยฟังก์ชันหน้าที่ต่าง ๆ ในการจัดการกับข้อมูล รวมทั้งภาษาที่ใช้ทำงานกับข้อมูล โดยมักใช้</a:t>
            </a:r>
            <a:r>
              <a:rPr lang="th-TH" sz="3000" u="sng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ภาษา </a:t>
            </a:r>
            <a:r>
              <a:rPr lang="en-US" sz="3000" u="sng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SQL </a:t>
            </a:r>
            <a:r>
              <a:rPr lang="th-TH" sz="3000" kern="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ในการโต้ตอบระหว่างกันกับผู้ใช้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5513" y="3356992"/>
            <a:ext cx="5529436" cy="2880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100" b="31905"/>
          <a:stretch/>
        </p:blipFill>
        <p:spPr>
          <a:xfrm>
            <a:off x="4098588" y="4149080"/>
            <a:ext cx="5051144" cy="265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7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r>
              <a:rPr lang="th-TH" sz="360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ระบบจัดการฐานข้อมูล</a:t>
            </a:r>
            <a:endParaRPr lang="th-TH" sz="3600" dirty="0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2"/>
          <a:stretch/>
        </p:blipFill>
        <p:spPr bwMode="auto">
          <a:xfrm>
            <a:off x="532202" y="1240971"/>
            <a:ext cx="8632825" cy="4955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36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หน้าที่ของระบบจัดการฐานข้อมูล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แปลงคำสั่งที่ได้รับสำหรับการดำเนินงานกับฐานข้อมูล ให้อยู่ในรูปแบบที่ฐานข้อมูลเข้าใจ เพื่อสั่งให้ฐานข้อมูลทำงานตามคำสั่ง </a:t>
            </a:r>
            <a:endParaRPr lang="en-US" dirty="0"/>
          </a:p>
          <a:p>
            <a:r>
              <a:rPr lang="th-TH" dirty="0"/>
              <a:t>มีระบบควบคุมการใช้ข้อมูลพร้อมกัน เพื่อให้ผู้ใช้สามารถทำงานกับข้อมูลในฐานข้อมูลพร้อมกันได้หลาย</a:t>
            </a:r>
            <a:r>
              <a:rPr lang="th-TH" dirty="0" smtClean="0"/>
              <a:t>คน</a:t>
            </a:r>
          </a:p>
          <a:p>
            <a:r>
              <a:rPr lang="th-TH" dirty="0"/>
              <a:t>มีระบบป้องกันความเสียหายที่เกิดจากการทำงานกับฐานข้อมูล </a:t>
            </a:r>
            <a:endParaRPr lang="th-TH" dirty="0" smtClean="0"/>
          </a:p>
          <a:p>
            <a:r>
              <a:rPr lang="th-TH" dirty="0"/>
              <a:t>มีภาษาที่ใช้จัดการกับฐานข้อมูล </a:t>
            </a:r>
            <a:endParaRPr lang="th-TH" dirty="0" smtClean="0"/>
          </a:p>
          <a:p>
            <a:r>
              <a:rPr lang="th-TH" dirty="0"/>
              <a:t>มีฟังก์ชันในการสำรองข้อมูลและการกู้คืนข้อมูลจากความเสียหายที่เกิดจากสาเหตุต่าง ๆ ไม่ว่าจะเป็นปัญหาจากไวรัสคอมพิวเตอร์ ปัญหาจากไฟฟ้าดับ </a:t>
            </a:r>
            <a:endParaRPr lang="th-TH" dirty="0" smtClean="0"/>
          </a:p>
          <a:p>
            <a:r>
              <a:rPr lang="th-TH" dirty="0"/>
              <a:t>มีระบบการรักษาความปลอดภัยของข้อมูล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59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pPr lvl="0"/>
            <a:r>
              <a:rPr lang="th-TH" sz="3600" kern="0" dirty="0">
                <a:latin typeface="BrowalliaUPC" pitchFamily="34" charset="-34"/>
                <a:cs typeface="BrowalliaUPC" pitchFamily="34" charset="-34"/>
              </a:rPr>
              <a:t>ระบบจัดการ</a:t>
            </a:r>
            <a:r>
              <a:rPr lang="th-TH" sz="3600" kern="0" dirty="0" smtClean="0">
                <a:latin typeface="BrowalliaUPC" pitchFamily="34" charset="-34"/>
                <a:cs typeface="BrowalliaUPC" pitchFamily="34" charset="-34"/>
              </a:rPr>
              <a:t>ฐานข้อมูล </a:t>
            </a:r>
            <a:r>
              <a:rPr lang="en-US" sz="3600" kern="0" dirty="0" smtClean="0">
                <a:latin typeface="BrowalliaUPC" pitchFamily="34" charset="-34"/>
                <a:cs typeface="BrowalliaUPC" pitchFamily="34" charset="-34"/>
              </a:rPr>
              <a:t>:DBMS</a:t>
            </a:r>
            <a:endParaRPr lang="th-TH" sz="36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395536" y="1124744"/>
            <a:ext cx="8337452" cy="4643470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spcBef>
                <a:spcPts val="0"/>
              </a:spcBef>
              <a:buClrTx/>
              <a:buSzTx/>
              <a:buFont typeface="Wingdings" pitchFamily="2" charset="2"/>
              <a:buChar char="Ø"/>
            </a:pPr>
            <a:r>
              <a:rPr lang="en-US" sz="24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  MySQL </a:t>
            </a:r>
            <a:endParaRPr lang="en-US" sz="2400" b="1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457200" lvl="1" indent="0">
              <a:spcBef>
                <a:spcPts val="0"/>
              </a:spcBef>
              <a:buClrTx/>
              <a:buSzTx/>
              <a:buNone/>
            </a:pPr>
            <a:r>
              <a:rPr lang="en-US" sz="2400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	- </a:t>
            </a:r>
            <a:r>
              <a:rPr lang="en-US" sz="240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A multithreaded, multi-user, SQL DBMS</a:t>
            </a:r>
          </a:p>
          <a:p>
            <a:pPr marL="457200" lvl="1" indent="0">
              <a:spcBef>
                <a:spcPts val="0"/>
              </a:spcBef>
              <a:buClrTx/>
              <a:buSzTx/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000000"/>
                </a:solidFill>
                <a:latin typeface="BrowalliaUPC" pitchFamily="34" charset="-34"/>
                <a:cs typeface="BrowalliaUPC" pitchFamily="34" charset="-34"/>
              </a:rPr>
              <a:t>   Microsoft </a:t>
            </a:r>
            <a:r>
              <a:rPr lang="en-US" sz="2400" b="1" dirty="0">
                <a:solidFill>
                  <a:srgbClr val="000000"/>
                </a:solidFill>
                <a:latin typeface="BrowalliaUPC" pitchFamily="34" charset="-34"/>
                <a:cs typeface="BrowalliaUPC" pitchFamily="34" charset="-34"/>
              </a:rPr>
              <a:t>SQL Server</a:t>
            </a:r>
          </a:p>
          <a:p>
            <a:pPr marL="457200" lvl="1" indent="0">
              <a:spcBef>
                <a:spcPts val="0"/>
              </a:spcBef>
              <a:buClrTx/>
              <a:buSzTx/>
              <a:buNone/>
            </a:pPr>
            <a:r>
              <a:rPr lang="en-US" sz="2400" b="1" dirty="0">
                <a:solidFill>
                  <a:srgbClr val="000000"/>
                </a:solidFill>
                <a:latin typeface="BrowalliaUPC" pitchFamily="34" charset="-34"/>
                <a:cs typeface="BrowalliaUPC" pitchFamily="34" charset="-34"/>
              </a:rPr>
              <a:t>	</a:t>
            </a:r>
            <a:r>
              <a:rPr lang="en-US" sz="2400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- </a:t>
            </a:r>
            <a:r>
              <a:rPr lang="en-US" sz="240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Relational DBMS produced by Microsoft</a:t>
            </a:r>
          </a:p>
          <a:p>
            <a:pPr marL="457200" lvl="1" indent="0">
              <a:spcBef>
                <a:spcPts val="0"/>
              </a:spcBef>
              <a:buClrTx/>
              <a:buSzTx/>
              <a:buFont typeface="Wingdings" pitchFamily="2" charset="2"/>
              <a:buChar char="Ø"/>
            </a:pPr>
            <a:r>
              <a:rPr lang="en-US" sz="24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  Oracle</a:t>
            </a:r>
            <a:endParaRPr lang="en-US" sz="2400" b="1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240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	- Object-relational DBMS</a:t>
            </a:r>
          </a:p>
          <a:p>
            <a:pPr marL="457200" lvl="1" indent="0">
              <a:spcBef>
                <a:spcPts val="0"/>
              </a:spcBef>
              <a:buClrTx/>
              <a:buSzTx/>
              <a:buFont typeface="Wingdings" pitchFamily="2" charset="2"/>
              <a:buChar char="Ø"/>
            </a:pPr>
            <a:r>
              <a:rPr lang="en-US" sz="24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  Sybase</a:t>
            </a:r>
            <a:endParaRPr lang="en-US" sz="2400" b="1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457200" lvl="1" indent="0">
              <a:spcBef>
                <a:spcPts val="0"/>
              </a:spcBef>
              <a:buClrTx/>
              <a:buSzTx/>
              <a:buNone/>
            </a:pPr>
            <a:r>
              <a:rPr lang="en-US" sz="2400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	- </a:t>
            </a:r>
            <a:r>
              <a:rPr lang="en-US" sz="240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Sybase Corporation's primary relational DBMS product</a:t>
            </a:r>
          </a:p>
          <a:p>
            <a:pPr marL="457200" lvl="1" indent="0">
              <a:spcBef>
                <a:spcPts val="0"/>
              </a:spcBef>
              <a:buClrTx/>
              <a:buSzTx/>
              <a:buFont typeface="Wingdings" pitchFamily="2" charset="2"/>
              <a:buChar char="Ø"/>
            </a:pPr>
            <a:r>
              <a:rPr lang="en-US" sz="2400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  DB2</a:t>
            </a:r>
            <a:endParaRPr lang="en-US" sz="2400" b="1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457200" lvl="1" indent="0">
              <a:spcBef>
                <a:spcPts val="0"/>
              </a:spcBef>
              <a:buClrTx/>
              <a:buSzTx/>
              <a:buNone/>
            </a:pPr>
            <a:r>
              <a:rPr lang="en-US" sz="2400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	- </a:t>
            </a:r>
            <a:r>
              <a:rPr lang="en-US" sz="240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IBM's family of information management software products</a:t>
            </a:r>
          </a:p>
          <a:p>
            <a:pPr marL="457200" lvl="1" indent="0">
              <a:spcBef>
                <a:spcPts val="0"/>
              </a:spcBef>
              <a:buClrTx/>
              <a:buSzTx/>
              <a:buFont typeface="Wingdings" pitchFamily="2" charset="2"/>
              <a:buChar char="Ø"/>
            </a:pPr>
            <a:r>
              <a:rPr lang="en-US" sz="24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   Microsoft </a:t>
            </a:r>
            <a:r>
              <a:rPr lang="en-US" sz="2400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Access</a:t>
            </a:r>
          </a:p>
          <a:p>
            <a:pPr marL="0" lvl="0" indent="0">
              <a:spcBef>
                <a:spcPts val="0"/>
              </a:spcBef>
              <a:buClrTx/>
              <a:buSzTx/>
              <a:buNone/>
            </a:pPr>
            <a:r>
              <a:rPr lang="en-US" sz="240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	- A relational DBMS from Microsoft, packaged with Microsoft Office 50-51 </a:t>
            </a:r>
            <a:r>
              <a:rPr lang="en-US" sz="2400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Professional</a:t>
            </a:r>
          </a:p>
          <a:p>
            <a:pPr lvl="1">
              <a:spcBef>
                <a:spcPts val="0"/>
              </a:spcBef>
              <a:buClrTx/>
              <a:buSzTx/>
              <a:buFont typeface="Wingdings" pitchFamily="2" charset="2"/>
              <a:buChar char="Ø"/>
            </a:pPr>
            <a:r>
              <a:rPr lang="en-US" sz="2100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  </a:t>
            </a:r>
            <a:r>
              <a:rPr lang="en-US" b="1" dirty="0" err="1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MongoDB</a:t>
            </a:r>
            <a:r>
              <a:rPr lang="en-US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เป็น </a:t>
            </a:r>
            <a:r>
              <a:rPr lang="en-US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Database </a:t>
            </a:r>
            <a:r>
              <a:rPr lang="th-TH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แบบ </a:t>
            </a:r>
            <a:r>
              <a:rPr lang="en-US" sz="2100" b="1" dirty="0" err="1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NoSQL</a:t>
            </a:r>
            <a:r>
              <a:rPr lang="en-US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 </a:t>
            </a:r>
            <a:r>
              <a:rPr lang="th-TH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เป็น </a:t>
            </a:r>
            <a:r>
              <a:rPr lang="en-US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Product </a:t>
            </a:r>
            <a:r>
              <a:rPr lang="th-TH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แบบ </a:t>
            </a:r>
            <a:r>
              <a:rPr lang="en-US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Open Source</a:t>
            </a:r>
            <a:r>
              <a:rPr lang="th-TH" sz="21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en-US" sz="2100" b="1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731520" lvl="2" indent="0">
              <a:spcBef>
                <a:spcPts val="0"/>
              </a:spcBef>
              <a:buClrTx/>
              <a:buSzTx/>
              <a:buNone/>
            </a:pPr>
            <a:r>
              <a:rPr lang="en-US" sz="2100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</a:p>
          <a:p>
            <a:pPr marL="731520" lvl="2" indent="0">
              <a:spcBef>
                <a:spcPts val="0"/>
              </a:spcBef>
              <a:buClrTx/>
              <a:buSzTx/>
              <a:buNone/>
            </a:pPr>
            <a:r>
              <a:rPr lang="en-US" sz="2100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endParaRPr lang="en-US" sz="2100" kern="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731520" lvl="2" indent="0">
              <a:spcBef>
                <a:spcPts val="0"/>
              </a:spcBef>
              <a:buClrTx/>
              <a:buSzTx/>
              <a:buNone/>
            </a:pPr>
            <a:endParaRPr lang="th-TH" sz="2100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lvl="2">
              <a:buNone/>
            </a:pPr>
            <a:endParaRPr lang="th-TH" sz="27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4098" name="Picture 2" descr="https://sites.google.com/site/pond1619/_/rsrc/1358774642525/home/tawxyang-porkaerm-cadkar-than-khxmul/04.jpg?height=111&amp;width=4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5589782"/>
            <a:ext cx="228600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ites.google.com/site/pond1619/_/rsrc/1358774716297/home/tawxyang-porkaerm-cadkar-than-khxmul/03.jpg?height=209&amp;width=4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974" y="3284984"/>
            <a:ext cx="1911838" cy="9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ites.google.com/site/pond1619/_/rsrc/1358774749265/home/tawxyang-porkaerm-cadkar-than-khxmul/02.jpg?height=261&amp;width=3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124744"/>
            <a:ext cx="1570467" cy="12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8" descr="Image result for oracle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6" name="AutoShape 10" descr="Image result for oracle"/>
          <p:cNvSpPr>
            <a:spLocks noChangeAspect="1" noChangeArrowheads="1"/>
          </p:cNvSpPr>
          <p:nvPr/>
        </p:nvSpPr>
        <p:spPr bwMode="auto">
          <a:xfrm>
            <a:off x="342900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4108" name="Picture 12" descr="http://images.techhive.com/images/article/2013/04/oracle-logo-100033308-gallery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393" y="2410247"/>
            <a:ext cx="1893170" cy="126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 descr="Image result for mongodb logo"/>
          <p:cNvSpPr>
            <a:spLocks noChangeAspect="1" noChangeArrowheads="1"/>
          </p:cNvSpPr>
          <p:nvPr/>
        </p:nvSpPr>
        <p:spPr bwMode="auto">
          <a:xfrm>
            <a:off x="495300" y="920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sp>
        <p:nvSpPr>
          <p:cNvPr id="8" name="AutoShape 16" descr="Image result for mongodb logo"/>
          <p:cNvSpPr>
            <a:spLocks noChangeAspect="1" noChangeArrowheads="1"/>
          </p:cNvSpPr>
          <p:nvPr/>
        </p:nvSpPr>
        <p:spPr bwMode="auto">
          <a:xfrm>
            <a:off x="647700" y="2444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4116" name="Picture 20" descr="https://encrypted-tbn1.gstatic.com/images?q=tbn:ANd9GcRq_jJEec4NHLqNsDf9UqHTDT1ucjRCdtjlkB7vMDr5QKV-7XQxD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655" y="5490054"/>
            <a:ext cx="2525877" cy="83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r>
              <a:rPr lang="th-TH" sz="360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ระบบจัดการฐานข้อมูล</a:t>
            </a:r>
            <a:endParaRPr lang="th-TH" sz="36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lvl="0">
              <a:buClr>
                <a:srgbClr val="B2B2B2"/>
              </a:buClr>
            </a:pPr>
            <a:r>
              <a:rPr lang="th-TH" sz="30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ภาษา </a:t>
            </a:r>
            <a:r>
              <a:rPr lang="en-US" sz="30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SQL : Structure Query Language </a:t>
            </a:r>
            <a:r>
              <a:rPr lang="th-TH" sz="3000" b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ที่</a:t>
            </a:r>
            <a:r>
              <a:rPr lang="th-TH" sz="3000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ใช้ในระบบของฐานข้อมูล</a:t>
            </a:r>
          </a:p>
          <a:p>
            <a:pPr lvl="1">
              <a:buClr>
                <a:srgbClr val="DDDDDD"/>
              </a:buClr>
            </a:pPr>
            <a:r>
              <a:rPr lang="th-TH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ภาษานิยามข้อมูล </a:t>
            </a:r>
            <a:r>
              <a:rPr lang="en-US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(Data Definition Language : </a:t>
            </a:r>
            <a:r>
              <a:rPr lang="en-US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DDL</a:t>
            </a:r>
            <a:r>
              <a:rPr lang="en-US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) </a:t>
            </a:r>
            <a:r>
              <a:rPr lang="th-TH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เป็นภาษาที่ใช้ในการกำหนด </a:t>
            </a:r>
            <a:r>
              <a:rPr lang="en-US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Schema </a:t>
            </a:r>
            <a:r>
              <a:rPr lang="en-US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(Create Table Student ; </a:t>
            </a:r>
            <a:endParaRPr lang="en-US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lvl="1">
              <a:buClr>
                <a:srgbClr val="DDDDDD"/>
              </a:buClr>
            </a:pPr>
            <a:r>
              <a:rPr lang="th-TH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ภาษาจัดการข้อมูล </a:t>
            </a:r>
            <a:r>
              <a:rPr lang="en-US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(Data Manipulation Language : </a:t>
            </a:r>
            <a:r>
              <a:rPr lang="en-US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DML</a:t>
            </a:r>
            <a:r>
              <a:rPr lang="en-US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)</a:t>
            </a:r>
            <a:r>
              <a:rPr lang="th-TH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เป็นภาษาที่ใช้ในการจัดการข้อมูลภายในระบบฐานข้อมูล</a:t>
            </a:r>
            <a:r>
              <a:rPr lang="en-US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เพิ่ม ลบ แก้ไข และเรียกดู</a:t>
            </a:r>
            <a:r>
              <a:rPr lang="th-TH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</a:p>
          <a:p>
            <a:pPr marL="365760" lvl="1" indent="0">
              <a:buClr>
                <a:srgbClr val="DDDDDD"/>
              </a:buClr>
              <a:buNone/>
            </a:pPr>
            <a:r>
              <a:rPr lang="th-TH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  </a:t>
            </a:r>
            <a:r>
              <a:rPr lang="en-US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Select * from Student;   Select * from Student where name like ‘%</a:t>
            </a:r>
            <a:r>
              <a:rPr lang="th-TH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ก</a:t>
            </a:r>
            <a:r>
              <a:rPr lang="en-US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%’</a:t>
            </a:r>
            <a:endParaRPr lang="en-US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lvl="1">
              <a:buClr>
                <a:srgbClr val="DDDDDD"/>
              </a:buClr>
            </a:pPr>
            <a:r>
              <a:rPr lang="th-TH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ภาษาที่ใช้ในการควบคุมข้อมูล </a:t>
            </a:r>
            <a:r>
              <a:rPr lang="en-US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(Data Control Language : </a:t>
            </a:r>
            <a:r>
              <a:rPr lang="en-US" b="1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DCL</a:t>
            </a:r>
            <a:r>
              <a:rPr lang="en-US" b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) </a:t>
            </a:r>
            <a:r>
              <a:rPr lang="en-US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/>
            </a:r>
            <a:br>
              <a:rPr lang="en-US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</a:br>
            <a:r>
              <a:rPr lang="en-US" dirty="0" err="1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เป็นภาษาที่ใช้ในการควบคุมความถูกต้อง</a:t>
            </a:r>
            <a:r>
              <a:rPr lang="en-US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แล</a:t>
            </a:r>
            <a:r>
              <a:rPr lang="th-TH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ะ</a:t>
            </a:r>
            <a:r>
              <a:rPr lang="en-US" dirty="0" err="1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ความปลอดภัยของข้อมูล</a:t>
            </a:r>
            <a:endParaRPr lang="th-TH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365760" lvl="1" indent="0">
              <a:buClr>
                <a:srgbClr val="DDDDDD"/>
              </a:buClr>
              <a:buNone/>
            </a:pPr>
            <a:r>
              <a:rPr lang="en-US" b="1" i="1" dirty="0" smtClean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     </a:t>
            </a:r>
            <a:endParaRPr lang="th-TH" b="1" i="1" dirty="0">
              <a:solidFill>
                <a:prstClr val="black"/>
              </a:solidFill>
              <a:latin typeface="BrowalliaUPC" pitchFamily="34" charset="-34"/>
              <a:cs typeface="BrowalliaUPC" pitchFamily="34" charset="-34"/>
            </a:endParaRPr>
          </a:p>
          <a:p>
            <a:pPr marL="365760" lvl="1" indent="0">
              <a:buClr>
                <a:srgbClr val="DDDDDD"/>
              </a:buClr>
              <a:buNone/>
            </a:pPr>
            <a:r>
              <a:rPr lang="th-TH" b="1" i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โดยกลุ่มภาษาเหล่านี้ มักใช้ชุดคำสั่ง </a:t>
            </a:r>
            <a:r>
              <a:rPr lang="en-US" b="1" i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SQL </a:t>
            </a:r>
            <a:r>
              <a:rPr lang="th-TH" b="1" i="1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ในการจัดการ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r>
              <a:rPr lang="th-TH" sz="3200" dirty="0" smtClean="0">
                <a:latin typeface="BrowalliaUPC" pitchFamily="34" charset="-34"/>
                <a:cs typeface="BrowalliaUPC" pitchFamily="34" charset="-34"/>
              </a:rPr>
              <a:t>องค์ประกอบของ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ระบบจัดการฐานข้อมูล</a:t>
            </a:r>
            <a:endParaRPr lang="th-TH" sz="32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ประกอบด้วย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5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ส่วน ด้วยกัน ดังนี้</a:t>
            </a:r>
          </a:p>
          <a:p>
            <a:pPr lvl="1"/>
            <a:r>
              <a:rPr lang="th-TH" sz="2800" dirty="0">
                <a:latin typeface="BrowalliaUPC" pitchFamily="34" charset="-34"/>
                <a:cs typeface="BrowalliaUPC" pitchFamily="34" charset="-34"/>
              </a:rPr>
              <a:t>ฮาร์ดแวร์ (</a:t>
            </a:r>
            <a:r>
              <a:rPr lang="en-US" sz="2800" dirty="0">
                <a:latin typeface="BrowalliaUPC" pitchFamily="34" charset="-34"/>
                <a:cs typeface="BrowalliaUPC" pitchFamily="34" charset="-34"/>
              </a:rPr>
              <a:t>Hardware</a:t>
            </a:r>
            <a:r>
              <a:rPr lang="th-TH" sz="2800" dirty="0">
                <a:latin typeface="BrowalliaUPC" pitchFamily="34" charset="-34"/>
                <a:cs typeface="BrowalliaUPC" pitchFamily="34" charset="-34"/>
              </a:rPr>
              <a:t>)</a:t>
            </a:r>
            <a:endParaRPr lang="en-US" sz="2800" dirty="0">
              <a:latin typeface="BrowalliaUPC" pitchFamily="34" charset="-34"/>
              <a:cs typeface="BrowalliaUPC" pitchFamily="34" charset="-34"/>
            </a:endParaRPr>
          </a:p>
          <a:p>
            <a:pPr lvl="1"/>
            <a:r>
              <a:rPr lang="th-TH" sz="2800" dirty="0">
                <a:latin typeface="BrowalliaUPC" pitchFamily="34" charset="-34"/>
                <a:cs typeface="BrowalliaUPC" pitchFamily="34" charset="-34"/>
              </a:rPr>
              <a:t>ซอฟต์แวร์ </a:t>
            </a:r>
            <a:r>
              <a:rPr lang="en-US" sz="2800" dirty="0">
                <a:latin typeface="BrowalliaUPC" pitchFamily="34" charset="-34"/>
                <a:cs typeface="BrowalliaUPC" pitchFamily="34" charset="-34"/>
              </a:rPr>
              <a:t>(Software)</a:t>
            </a:r>
          </a:p>
          <a:p>
            <a:pPr lvl="1"/>
            <a:r>
              <a:rPr lang="th-TH" sz="2800" dirty="0">
                <a:latin typeface="BrowalliaUPC" pitchFamily="34" charset="-34"/>
                <a:cs typeface="BrowalliaUPC" pitchFamily="34" charset="-34"/>
              </a:rPr>
              <a:t>ข้อมูล </a:t>
            </a:r>
            <a:r>
              <a:rPr lang="en-US" sz="2800" dirty="0">
                <a:latin typeface="BrowalliaUPC" pitchFamily="34" charset="-34"/>
                <a:cs typeface="BrowalliaUPC" pitchFamily="34" charset="-34"/>
              </a:rPr>
              <a:t>(Data)</a:t>
            </a:r>
          </a:p>
          <a:p>
            <a:pPr lvl="1"/>
            <a:r>
              <a:rPr lang="th-TH" sz="2800" dirty="0">
                <a:latin typeface="BrowalliaUPC" pitchFamily="34" charset="-34"/>
                <a:cs typeface="BrowalliaUPC" pitchFamily="34" charset="-34"/>
              </a:rPr>
              <a:t>โพรซีเยอร์ </a:t>
            </a:r>
            <a:r>
              <a:rPr lang="en-US" sz="2800" dirty="0">
                <a:latin typeface="BrowalliaUPC" pitchFamily="34" charset="-34"/>
                <a:cs typeface="BrowalliaUPC" pitchFamily="34" charset="-34"/>
              </a:rPr>
              <a:t>(Procedure) </a:t>
            </a:r>
            <a:r>
              <a:rPr lang="th-TH" sz="2800" dirty="0">
                <a:latin typeface="BrowalliaUPC" pitchFamily="34" charset="-34"/>
                <a:cs typeface="BrowalliaUPC" pitchFamily="34" charset="-34"/>
              </a:rPr>
              <a:t>หรือ ขั้นตอนการปฏิบัติงาน</a:t>
            </a:r>
            <a:endParaRPr lang="en-US" sz="2800" dirty="0">
              <a:latin typeface="BrowalliaUPC" pitchFamily="34" charset="-34"/>
              <a:cs typeface="BrowalliaUPC" pitchFamily="34" charset="-34"/>
            </a:endParaRPr>
          </a:p>
          <a:p>
            <a:pPr lvl="1"/>
            <a:r>
              <a:rPr lang="th-TH" sz="2800" dirty="0">
                <a:latin typeface="BrowalliaUPC" pitchFamily="34" charset="-34"/>
                <a:cs typeface="BrowalliaUPC" pitchFamily="34" charset="-34"/>
              </a:rPr>
              <a:t>ผู้ใช้งาน </a:t>
            </a:r>
            <a:r>
              <a:rPr lang="en-US" sz="2800" dirty="0">
                <a:latin typeface="BrowalliaUPC" pitchFamily="34" charset="-34"/>
                <a:cs typeface="BrowalliaUPC" pitchFamily="34" charset="-34"/>
              </a:rPr>
              <a:t>(Users)</a:t>
            </a:r>
            <a:endParaRPr lang="th-TH" sz="2800" dirty="0"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r>
              <a:rPr lang="th-TH" sz="3600" dirty="0">
                <a:latin typeface="BrowalliaUPC" pitchFamily="34" charset="-34"/>
                <a:cs typeface="BrowalliaUPC" pitchFamily="34" charset="-34"/>
              </a:rPr>
              <a:t>องค์ประกอบที่ </a:t>
            </a:r>
            <a:r>
              <a:rPr lang="en-US" sz="3600" dirty="0">
                <a:latin typeface="BrowalliaUPC" pitchFamily="34" charset="-34"/>
                <a:cs typeface="BrowalliaUPC" pitchFamily="34" charset="-34"/>
              </a:rPr>
              <a:t>1: </a:t>
            </a:r>
            <a:r>
              <a:rPr lang="th-TH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ฮาร์ดแวร์</a:t>
            </a:r>
            <a:endParaRPr lang="th-TH" sz="36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r>
              <a:rPr lang="th-TH" sz="3200" b="1" dirty="0">
                <a:latin typeface="BrowalliaUPC" pitchFamily="34" charset="-34"/>
                <a:cs typeface="BrowalliaUPC" pitchFamily="34" charset="-34"/>
              </a:rPr>
              <a:t>หมายถึง อุปกรณ์ต่างๆที่ใช้เพื่อช่วยให้ระบบจัดการฐานข้อมูลสามารถทำงานได้อย่างมีประสิทธิภาพ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ได้แก่</a:t>
            </a:r>
          </a:p>
          <a:p>
            <a:pPr lvl="1"/>
            <a:r>
              <a:rPr lang="en-US" sz="2800" dirty="0">
                <a:latin typeface="BrowalliaUPC" pitchFamily="34" charset="-34"/>
                <a:cs typeface="BrowalliaUPC" pitchFamily="34" charset="-34"/>
              </a:rPr>
              <a:t>Memory: ROM RAM</a:t>
            </a:r>
          </a:p>
          <a:p>
            <a:pPr lvl="1"/>
            <a:r>
              <a:rPr lang="en-US" sz="2800" dirty="0">
                <a:latin typeface="BrowalliaUPC" pitchFamily="34" charset="-34"/>
                <a:cs typeface="BrowalliaUPC" pitchFamily="34" charset="-34"/>
              </a:rPr>
              <a:t>CPU</a:t>
            </a:r>
          </a:p>
          <a:p>
            <a:pPr lvl="1"/>
            <a:r>
              <a:rPr lang="en-US" sz="2800" dirty="0">
                <a:latin typeface="BrowalliaUPC" pitchFamily="34" charset="-34"/>
                <a:cs typeface="BrowalliaUPC" pitchFamily="34" charset="-34"/>
              </a:rPr>
              <a:t>I/O Device</a:t>
            </a:r>
          </a:p>
          <a:p>
            <a:pPr lvl="1">
              <a:buNone/>
            </a:pPr>
            <a:r>
              <a:rPr lang="th-TH" sz="2800" dirty="0">
                <a:latin typeface="BrowalliaUPC" pitchFamily="34" charset="-34"/>
                <a:cs typeface="BrowalliaUPC" pitchFamily="34" charset="-34"/>
              </a:rPr>
              <a:t>เป็นต้น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r>
              <a:rPr lang="th-TH" sz="3600" dirty="0">
                <a:latin typeface="BrowalliaUPC" pitchFamily="34" charset="-34"/>
                <a:cs typeface="BrowalliaUPC" pitchFamily="34" charset="-34"/>
              </a:rPr>
              <a:t>องค์ประกอบที่ </a:t>
            </a:r>
            <a:r>
              <a:rPr lang="en-US" sz="3600" dirty="0">
                <a:latin typeface="BrowalliaUPC" pitchFamily="34" charset="-34"/>
                <a:cs typeface="BrowalliaUPC" pitchFamily="34" charset="-34"/>
              </a:rPr>
              <a:t>2: </a:t>
            </a:r>
            <a:r>
              <a:rPr lang="th-TH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ซอฟท์แวร์</a:t>
            </a:r>
            <a:endParaRPr lang="th-TH" sz="36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หมายถึง โปรแกรมที่ใช้เพื่อจัดการกับข้อมูลในรูปแบบต่างๆ โดยแต่ละระบบจะใช้โปรแกรมที่แตกต่างกันออกไปตามลักษณะการใช้งาน </a:t>
            </a:r>
          </a:p>
          <a:p>
            <a:r>
              <a:rPr lang="th-TH" sz="3200" dirty="0">
                <a:latin typeface="BrowalliaUPC" pitchFamily="34" charset="-34"/>
                <a:cs typeface="BrowalliaUPC" pitchFamily="34" charset="-34"/>
              </a:rPr>
              <a:t>แต่ทุกระบบจะต้องมีโปรแกรมที่ทำหน้าที่ควบคุมดูแลการสร้าง การเรียกใช้ข้อมูล การจัดทำรายงาน การปรับเปลี่ยนโครงสร้าง </a:t>
            </a:r>
          </a:p>
          <a:p>
            <a:r>
              <a:rPr lang="th-TH" sz="3200" dirty="0">
                <a:latin typeface="BrowalliaUPC" pitchFamily="34" charset="-34"/>
                <a:cs typeface="BrowalliaUPC" pitchFamily="34" charset="-34"/>
              </a:rPr>
              <a:t>ได้แก่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…</a:t>
            </a:r>
            <a:endParaRPr lang="th-TH" sz="3200" dirty="0">
              <a:latin typeface="BrowalliaUPC" pitchFamily="34" charset="-34"/>
              <a:cs typeface="BrowalliaUPC" pitchFamily="34" charset="-34"/>
            </a:endParaRPr>
          </a:p>
          <a:p>
            <a:r>
              <a:rPr lang="en-US" sz="3200" dirty="0">
                <a:latin typeface="BrowalliaUPC" pitchFamily="34" charset="-34"/>
                <a:cs typeface="BrowalliaUPC" pitchFamily="34" charset="-34"/>
              </a:rPr>
              <a:t>Operating Systems, DBMS Software, Applications Programs and Utilities</a:t>
            </a:r>
            <a:endParaRPr lang="th-TH" sz="3200" dirty="0">
              <a:latin typeface="BrowalliaUPC" pitchFamily="34" charset="-34"/>
              <a:cs typeface="BrowalliaUPC" pitchFamily="34" charset="-34"/>
            </a:endParaRP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r>
              <a:rPr lang="th-TH" sz="3600" dirty="0">
                <a:latin typeface="BrowalliaUPC" pitchFamily="34" charset="-34"/>
                <a:cs typeface="BrowalliaUPC" pitchFamily="34" charset="-34"/>
              </a:rPr>
              <a:t>องค์ประกอบที่ </a:t>
            </a:r>
            <a:r>
              <a:rPr lang="en-US" sz="3600" dirty="0">
                <a:latin typeface="BrowalliaUPC" pitchFamily="34" charset="-34"/>
                <a:cs typeface="BrowalliaUPC" pitchFamily="34" charset="-34"/>
              </a:rPr>
              <a:t>3: </a:t>
            </a:r>
            <a:r>
              <a:rPr lang="th-TH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ข้อมูล</a:t>
            </a:r>
            <a:endParaRPr lang="th-TH" sz="36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lvl="0">
              <a:buClr>
                <a:srgbClr val="B2B2B2"/>
              </a:buClr>
            </a:pPr>
            <a:r>
              <a:rPr lang="th-TH" sz="3200" dirty="0">
                <a:solidFill>
                  <a:prstClr val="black"/>
                </a:solidFill>
                <a:latin typeface="BrowalliaUPC" pitchFamily="34" charset="-34"/>
                <a:cs typeface="BrowalliaUPC" pitchFamily="34" charset="-34"/>
              </a:rPr>
              <a:t>หมายถึง ข้อมูลหรือสิ่งต่างๆ ที่ต้องการนำมาจัดเก็บลงในฐานข้อมูล เพื่อให้มีการจัดการอย่างเป็นระบบ โดยข้อมูลต่างๆ จะถูกจัดการในแต่ละระดับ โดยที่ผู้ใช้ฐานข้อมูลจะมองภาพข้อมูลที่แตกต่างกันออกไป และต้องสามารถถูกใช้ร่วมกันจากผู้ใช้หลายคนได้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หัวข้อที่เรียน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>
          <a:xfrm>
            <a:off x="467544" y="1268760"/>
            <a:ext cx="8298504" cy="48272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1. </a:t>
            </a:r>
            <a:r>
              <a:rPr lang="th-TH" sz="2700" dirty="0">
                <a:latin typeface="TH SarabunPSK" pitchFamily="34" charset="-34"/>
                <a:cs typeface="TH SarabunPSK" pitchFamily="34" charset="-34"/>
              </a:rPr>
              <a:t>ความรู้พื้นฐานเกี่ยวกับฐานข้อมูล </a:t>
            </a: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(Database Fundamental) </a:t>
            </a:r>
          </a:p>
          <a:p>
            <a:pPr marL="0" indent="0">
              <a:buNone/>
            </a:pP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2. </a:t>
            </a:r>
            <a:r>
              <a:rPr lang="th-TH" sz="2700" dirty="0">
                <a:latin typeface="TH SarabunPSK" pitchFamily="34" charset="-34"/>
                <a:cs typeface="TH SarabunPSK" pitchFamily="34" charset="-34"/>
              </a:rPr>
              <a:t>สถาปัตยกรรมของระบบฐานข้อมูล </a:t>
            </a: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(Database System Architecture)</a:t>
            </a:r>
            <a:r>
              <a:rPr lang="th-TH" sz="2700" dirty="0">
                <a:latin typeface="TH SarabunPSK" pitchFamily="34" charset="-34"/>
                <a:cs typeface="TH SarabunPSK" pitchFamily="34" charset="-34"/>
              </a:rPr>
              <a:t> และการออกแบบฐานข้อมูล </a:t>
            </a: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(Database Design)</a:t>
            </a:r>
          </a:p>
          <a:p>
            <a:pPr marL="0" indent="0">
              <a:buNone/>
            </a:pP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3. </a:t>
            </a:r>
            <a:r>
              <a:rPr lang="th-TH" sz="2700" dirty="0">
                <a:latin typeface="TH SarabunPSK" pitchFamily="34" charset="-34"/>
                <a:cs typeface="TH SarabunPSK" pitchFamily="34" charset="-34"/>
              </a:rPr>
              <a:t>แบบจำลองข้อมูล </a:t>
            </a: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(Data Models) </a:t>
            </a:r>
            <a:r>
              <a:rPr lang="th-TH" sz="2700" dirty="0">
                <a:latin typeface="TH SarabunPSK" pitchFamily="34" charset="-34"/>
                <a:cs typeface="TH SarabunPSK" pitchFamily="34" charset="-34"/>
              </a:rPr>
              <a:t>และฐานข้อมูลเชิงสัมพันธ์ </a:t>
            </a: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(Relational Database)</a:t>
            </a:r>
          </a:p>
          <a:p>
            <a:pPr marL="0" indent="0">
              <a:buNone/>
            </a:pP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4. </a:t>
            </a:r>
            <a:r>
              <a:rPr lang="th-TH" sz="2700" dirty="0">
                <a:latin typeface="TH SarabunPSK" pitchFamily="34" charset="-34"/>
                <a:cs typeface="TH SarabunPSK" pitchFamily="34" charset="-34"/>
              </a:rPr>
              <a:t>การวางแผน การออกแบบ และการบริหารฐานข้อมูล </a:t>
            </a: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(Database </a:t>
            </a:r>
            <a:r>
              <a:rPr lang="en-US" sz="2700" dirty="0" smtClean="0">
                <a:latin typeface="TH SarabunPSK" pitchFamily="34" charset="-34"/>
                <a:cs typeface="TH SarabunPSK" pitchFamily="34" charset="-34"/>
              </a:rPr>
              <a:t>Planning</a:t>
            </a: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, Design and Administration</a:t>
            </a:r>
            <a:r>
              <a:rPr lang="en-US" sz="2700" dirty="0" smtClean="0">
                <a:latin typeface="TH SarabunPSK" pitchFamily="34" charset="-34"/>
                <a:cs typeface="TH SarabunPSK" pitchFamily="34" charset="-34"/>
              </a:rPr>
              <a:t>)</a:t>
            </a:r>
          </a:p>
          <a:p>
            <a:pPr marL="0" indent="0">
              <a:buNone/>
            </a:pP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5. </a:t>
            </a:r>
            <a:r>
              <a:rPr lang="th-TH" sz="2700" dirty="0">
                <a:latin typeface="TH SarabunPSK" pitchFamily="34" charset="-34"/>
                <a:cs typeface="TH SarabunPSK" pitchFamily="34" charset="-34"/>
              </a:rPr>
              <a:t>แบบจำลอง </a:t>
            </a: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E-R (Entity–Relationship Modeling)</a:t>
            </a:r>
          </a:p>
          <a:p>
            <a:pPr marL="0" indent="0">
              <a:buNone/>
            </a:pPr>
            <a:r>
              <a:rPr lang="en-US" sz="2700" dirty="0" smtClean="0">
                <a:latin typeface="TH SarabunPSK" pitchFamily="34" charset="-34"/>
                <a:cs typeface="TH SarabunPSK" pitchFamily="34" charset="-34"/>
              </a:rPr>
              <a:t>6. </a:t>
            </a:r>
            <a:r>
              <a:rPr lang="en-US" sz="2700" dirty="0">
                <a:latin typeface="TH SarabunPSK" pitchFamily="34" charset="-34"/>
                <a:cs typeface="TH SarabunPSK" pitchFamily="34" charset="-34"/>
              </a:rPr>
              <a:t>SQL Commands </a:t>
            </a:r>
            <a:endParaRPr lang="en-US" sz="2700" dirty="0" smtClean="0">
              <a:latin typeface="TH SarabunPSK" pitchFamily="34" charset="-34"/>
              <a:cs typeface="TH SarabunPSK" pitchFamily="34" charset="-34"/>
            </a:endParaRPr>
          </a:p>
          <a:p>
            <a:pPr marL="0" indent="0">
              <a:buNone/>
            </a:pPr>
            <a:r>
              <a:rPr lang="en-US" sz="2700" dirty="0" smtClean="0">
                <a:latin typeface="TH SarabunPSK" pitchFamily="34" charset="-34"/>
                <a:cs typeface="TH SarabunPSK" pitchFamily="34" charset="-34"/>
              </a:rPr>
              <a:t>7. </a:t>
            </a:r>
            <a:r>
              <a:rPr lang="th-TH" sz="2700" dirty="0">
                <a:latin typeface="TH SarabunPSK" pitchFamily="34" charset="-34"/>
                <a:cs typeface="TH SarabunPSK" pitchFamily="34" charset="-34"/>
              </a:rPr>
              <a:t>การจัดการทรานแซกชั่น และการควบคุมสภาวะการทำงานพร้อม</a:t>
            </a:r>
            <a:r>
              <a:rPr lang="th-TH" sz="2700" dirty="0" smtClean="0">
                <a:latin typeface="TH SarabunPSK" pitchFamily="34" charset="-34"/>
                <a:cs typeface="TH SarabunPSK" pitchFamily="34" charset="-34"/>
              </a:rPr>
              <a:t>กัน</a:t>
            </a:r>
          </a:p>
          <a:p>
            <a:pPr marL="0" indent="0">
              <a:buNone/>
            </a:pPr>
            <a:r>
              <a:rPr lang="th-TH" sz="2700" dirty="0" smtClean="0">
                <a:latin typeface="TH SarabunPSK" pitchFamily="34" charset="-34"/>
                <a:cs typeface="TH SarabunPSK" pitchFamily="34" charset="-34"/>
              </a:rPr>
              <a:t>8. การเขียน </a:t>
            </a:r>
            <a:r>
              <a:rPr lang="en-US" sz="2700" dirty="0" smtClean="0">
                <a:latin typeface="TH SarabunPSK" pitchFamily="34" charset="-34"/>
                <a:cs typeface="TH SarabunPSK" pitchFamily="34" charset="-34"/>
              </a:rPr>
              <a:t>PHP </a:t>
            </a:r>
            <a:r>
              <a:rPr lang="th-TH" sz="2700" dirty="0" smtClean="0">
                <a:latin typeface="TH SarabunPSK" pitchFamily="34" charset="-34"/>
                <a:cs typeface="TH SarabunPSK" pitchFamily="34" charset="-34"/>
              </a:rPr>
              <a:t>ติดต่อกับฐานข้อมูล</a:t>
            </a:r>
            <a:endParaRPr lang="th-TH" sz="2700" dirty="0">
              <a:latin typeface="TH SarabunPSK" pitchFamily="34" charset="-34"/>
              <a:cs typeface="TH SarabunPSK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695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r>
              <a:rPr lang="th-TH" sz="3600" dirty="0">
                <a:latin typeface="BrowalliaUPC" pitchFamily="34" charset="-34"/>
                <a:cs typeface="BrowalliaUPC" pitchFamily="34" charset="-34"/>
              </a:rPr>
              <a:t>องค์ประกอบที่ </a:t>
            </a:r>
            <a:r>
              <a:rPr lang="en-US" sz="3600" dirty="0">
                <a:latin typeface="BrowalliaUPC" pitchFamily="34" charset="-34"/>
                <a:cs typeface="BrowalliaUPC" pitchFamily="34" charset="-34"/>
              </a:rPr>
              <a:t>4: </a:t>
            </a:r>
            <a:r>
              <a:rPr lang="th-TH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โพรซีเยอร์</a:t>
            </a:r>
            <a:endParaRPr lang="th-TH" sz="36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r>
              <a:rPr lang="th-TH" sz="3200" dirty="0">
                <a:latin typeface="BrowalliaUPC" pitchFamily="34" charset="-34"/>
                <a:cs typeface="BrowalliaUPC" pitchFamily="34" charset="-34"/>
              </a:rPr>
              <a:t>เกี่ยวข้องกับชุดคำสั่ง และกฎระเบียบเพื่อใช้สำหรับการออกแบบและใช้งานฐานข้อมูล </a:t>
            </a:r>
          </a:p>
          <a:p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สามารถจัดทำขึ้นเป็นเอกสารหรือคู่มือการใช้งานว่ามีขั้นตอนการทำงานอย่างไรบ้าง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r>
              <a:rPr lang="th-TH" sz="3600" dirty="0">
                <a:latin typeface="BrowalliaUPC" pitchFamily="34" charset="-34"/>
                <a:cs typeface="BrowalliaUPC" pitchFamily="34" charset="-34"/>
              </a:rPr>
              <a:t>องค์ประกอบที่ </a:t>
            </a:r>
            <a:r>
              <a:rPr lang="en-US" sz="3600" dirty="0">
                <a:latin typeface="BrowalliaUPC" pitchFamily="34" charset="-34"/>
                <a:cs typeface="BrowalliaUPC" pitchFamily="34" charset="-34"/>
              </a:rPr>
              <a:t>5: </a:t>
            </a:r>
            <a:r>
              <a:rPr lang="th-TH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บุคลากร</a:t>
            </a:r>
            <a:endParaRPr lang="th-TH" sz="36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มีหลายระดับ</a:t>
            </a:r>
          </a:p>
          <a:p>
            <a:pPr marL="0" indent="0">
              <a:buNone/>
            </a:pPr>
            <a:r>
              <a:rPr lang="en-US" sz="3200" dirty="0">
                <a:latin typeface="BrowalliaUPC" pitchFamily="34" charset="-34"/>
                <a:cs typeface="BrowalliaUPC" pitchFamily="34" charset="-34"/>
              </a:rPr>
              <a:t>1.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ผู้ใช้ทั่วไป (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End User)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คือบุคลากรที่ใช้ฐานข้อมูล เช่น พนักงานคิดเงิน</a:t>
            </a:r>
          </a:p>
          <a:p>
            <a:pPr marL="0" indent="0">
              <a:buNone/>
            </a:pPr>
            <a:r>
              <a:rPr lang="en-US" sz="3200" dirty="0">
                <a:latin typeface="BrowalliaUPC" pitchFamily="34" charset="-34"/>
                <a:cs typeface="BrowalliaUPC" pitchFamily="34" charset="-34"/>
              </a:rPr>
              <a:t>2.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พนักงานปฎิบัติการ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(Operator)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ผู้ปฎิบัติการด้านประมวลผลการป้อนข้อมูล</a:t>
            </a:r>
          </a:p>
          <a:p>
            <a:pPr marL="0" indent="0">
              <a:buNone/>
            </a:pPr>
            <a:r>
              <a:rPr lang="en-US" sz="3200" dirty="0">
                <a:latin typeface="BrowalliaUPC" pitchFamily="34" charset="-34"/>
                <a:cs typeface="BrowalliaUPC" pitchFamily="34" charset="-34"/>
              </a:rPr>
              <a:t>3.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นักวิเคราะห์และออกแบบระบบ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(System Analyst)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ผู้วิเคราะห์ระบบฐานข้อมูล และออกแบบระบบงานที่จะนำมาใช้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r>
              <a:rPr lang="th-TH" sz="3600" dirty="0">
                <a:latin typeface="BrowalliaUPC" pitchFamily="34" charset="-34"/>
                <a:cs typeface="BrowalliaUPC" pitchFamily="34" charset="-34"/>
              </a:rPr>
              <a:t>องค์ประกอบที่ </a:t>
            </a:r>
            <a:r>
              <a:rPr lang="en-US" sz="3600" dirty="0">
                <a:latin typeface="BrowalliaUPC" pitchFamily="34" charset="-34"/>
                <a:cs typeface="BrowalliaUPC" pitchFamily="34" charset="-34"/>
              </a:rPr>
              <a:t>5: </a:t>
            </a:r>
            <a:r>
              <a:rPr lang="th-TH" sz="360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บุคลากร</a:t>
            </a:r>
            <a:endParaRPr lang="th-TH" sz="3600" dirty="0">
              <a:solidFill>
                <a:srgbClr val="FF0000"/>
              </a:solidFill>
            </a:endParaRP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มีหลายระดับ</a:t>
            </a:r>
          </a:p>
          <a:p>
            <a:pPr marL="0" indent="0">
              <a:buNone/>
            </a:pPr>
            <a:r>
              <a:rPr lang="en-US" sz="3200" dirty="0">
                <a:latin typeface="BrowalliaUPC" pitchFamily="34" charset="-34"/>
                <a:cs typeface="BrowalliaUPC" pitchFamily="34" charset="-34"/>
              </a:rPr>
              <a:t>4.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นักเขียนโปรแกรม (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Programmer)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ผู้เขียนโปรแกรมเพื่อเป็นตัวกลางให้กับผู้ใช้และฐานข้อมูล</a:t>
            </a:r>
          </a:p>
          <a:p>
            <a:pPr marL="0" indent="0">
              <a:buNone/>
            </a:pPr>
            <a:r>
              <a:rPr lang="en-US" sz="3200" dirty="0">
                <a:latin typeface="BrowalliaUPC" pitchFamily="34" charset="-34"/>
                <a:cs typeface="BrowalliaUPC" pitchFamily="34" charset="-34"/>
              </a:rPr>
              <a:t>5.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นักบริหารฐานข้อมูล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(Database Administrator: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3200" dirty="0">
                <a:latin typeface="BrowalliaUPC" pitchFamily="34" charset="-34"/>
                <a:cs typeface="BrowalliaUPC" pitchFamily="34" charset="-34"/>
              </a:rPr>
              <a:t>DBA) </a:t>
            </a:r>
            <a:r>
              <a:rPr lang="th-TH" sz="3200" dirty="0">
                <a:latin typeface="BrowalliaUPC" pitchFamily="34" charset="-34"/>
                <a:cs typeface="BrowalliaUPC" pitchFamily="34" charset="-34"/>
              </a:rPr>
              <a:t>ผู้ที่ทำหน้าที่ บริหารและควบคุมการบริหารระบบฐานข้อมูล โดยเป็นผู้ตัดสินใจ กำหนดนโยบายต่างๆ ในการใช้งานระบบฐานข้อมูล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pPr lvl="0"/>
            <a:r>
              <a:rPr lang="th-TH" sz="3600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บทบาทหน้าที่ของบุคลากรในระบบ</a:t>
            </a:r>
            <a:r>
              <a:rPr lang="th-TH" sz="3600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ฐานข้อมูล</a:t>
            </a:r>
            <a:endParaRPr lang="th-TH" sz="3600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/>
          <a:lstStyle/>
          <a:p>
            <a:pPr marL="342900" lvl="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itchFamily="2" charset="2"/>
              <a:buChar char="n"/>
              <a:defRPr/>
            </a:pP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สามารถแบ่งกลุ่มผู้ใช้งานเหล่านี้ออกเป็น </a:t>
            </a:r>
            <a:r>
              <a:rPr lang="en-US" sz="3000" kern="0" dirty="0">
                <a:latin typeface="BrowalliaUPC" pitchFamily="34" charset="-34"/>
                <a:cs typeface="BrowalliaUPC" pitchFamily="34" charset="-34"/>
              </a:rPr>
              <a:t>4 </a:t>
            </a:r>
            <a:r>
              <a:rPr lang="th-TH" sz="3000" kern="0" dirty="0">
                <a:latin typeface="BrowalliaUPC" pitchFamily="34" charset="-34"/>
                <a:cs typeface="BrowalliaUPC" pitchFamily="34" charset="-34"/>
              </a:rPr>
              <a:t>ตำแหน่งหลัก ๆ ด้วยกัน คือ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th-TH" kern="0" dirty="0">
                <a:latin typeface="BrowalliaUPC" pitchFamily="34" charset="-34"/>
                <a:cs typeface="BrowalliaUPC" pitchFamily="34" charset="-34"/>
              </a:rPr>
              <a:t>ผู้บริหารข้อมูลและผู้บริหารฐานข้อมูล (</a:t>
            </a:r>
            <a:r>
              <a:rPr lang="en-US" kern="0" dirty="0">
                <a:latin typeface="BrowalliaUPC" pitchFamily="34" charset="-34"/>
                <a:cs typeface="BrowalliaUPC" pitchFamily="34" charset="-34"/>
              </a:rPr>
              <a:t>Data and Database Administrators</a:t>
            </a:r>
            <a:r>
              <a:rPr lang="th-TH" kern="0" dirty="0">
                <a:latin typeface="BrowalliaUPC" pitchFamily="34" charset="-34"/>
                <a:cs typeface="BrowalliaUPC" pitchFamily="34" charset="-34"/>
              </a:rPr>
              <a:t>)</a:t>
            </a:r>
            <a:endParaRPr lang="en-US" sz="2800" kern="0" dirty="0">
              <a:latin typeface="BrowalliaUPC" pitchFamily="34" charset="-34"/>
              <a:cs typeface="BrowalliaUPC" pitchFamily="34" charset="-34"/>
            </a:endParaRP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th-TH" kern="0" dirty="0">
                <a:latin typeface="BrowalliaUPC" pitchFamily="34" charset="-34"/>
                <a:cs typeface="BrowalliaUPC" pitchFamily="34" charset="-34"/>
              </a:rPr>
              <a:t>นักออกแบบฐานข้อมูล</a:t>
            </a:r>
            <a:r>
              <a:rPr lang="th-TH" sz="2800" kern="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800" kern="0" dirty="0"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kern="0" dirty="0">
                <a:latin typeface="BrowalliaUPC" pitchFamily="34" charset="-34"/>
                <a:cs typeface="BrowalliaUPC" pitchFamily="34" charset="-34"/>
              </a:rPr>
              <a:t>Database Designers</a:t>
            </a:r>
            <a:r>
              <a:rPr lang="en-US" sz="2800" kern="0" dirty="0">
                <a:latin typeface="BrowalliaUPC" pitchFamily="34" charset="-34"/>
                <a:cs typeface="BrowalliaUPC" pitchFamily="34" charset="-34"/>
              </a:rPr>
              <a:t>) </a:t>
            </a:r>
          </a:p>
          <a:p>
            <a:pPr marL="1200150" lvl="2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th-TH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ระดับตรรกะ</a:t>
            </a:r>
            <a:r>
              <a:rPr lang="en-US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(Logical Database Designer)</a:t>
            </a:r>
            <a:endParaRPr lang="th-TH" kern="0" dirty="0">
              <a:solidFill>
                <a:srgbClr val="002060"/>
              </a:solidFill>
              <a:latin typeface="BrowalliaUPC" pitchFamily="34" charset="-34"/>
              <a:cs typeface="BrowalliaUPC" pitchFamily="34" charset="-34"/>
            </a:endParaRPr>
          </a:p>
          <a:p>
            <a:pPr marL="1200150" lvl="2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th-TH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ระดับกายภาพ</a:t>
            </a:r>
            <a:r>
              <a:rPr lang="en-US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(Physical Database Designer)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th-TH" kern="0" dirty="0">
                <a:latin typeface="BrowalliaUPC" pitchFamily="34" charset="-34"/>
                <a:cs typeface="BrowalliaUPC" pitchFamily="34" charset="-34"/>
              </a:rPr>
              <a:t>นักวิเคราะห์ระบบและโปรแกรมเมอร์</a:t>
            </a:r>
            <a:r>
              <a:rPr lang="th-TH" sz="2800" kern="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800" kern="0" dirty="0">
                <a:latin typeface="BrowalliaUPC" pitchFamily="34" charset="-34"/>
                <a:cs typeface="BrowalliaUPC" pitchFamily="34" charset="-34"/>
              </a:rPr>
              <a:t>(System Analysis and Programmers)</a:t>
            </a:r>
          </a:p>
          <a:p>
            <a:pPr marL="742950" lvl="1" indent="-285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/>
            </a:pPr>
            <a:r>
              <a:rPr lang="th-TH" kern="0" dirty="0">
                <a:latin typeface="BrowalliaUPC" pitchFamily="34" charset="-34"/>
                <a:cs typeface="BrowalliaUPC" pitchFamily="34" charset="-34"/>
              </a:rPr>
              <a:t>ผู้ใช้ปลายทาง</a:t>
            </a:r>
            <a:r>
              <a:rPr lang="th-TH" sz="2800" kern="0" dirty="0">
                <a:latin typeface="BrowalliaUPC" pitchFamily="34" charset="-34"/>
                <a:cs typeface="BrowalliaUPC" pitchFamily="34" charset="-34"/>
              </a:rPr>
              <a:t> </a:t>
            </a:r>
            <a:r>
              <a:rPr lang="en-US" sz="2800" kern="0" dirty="0">
                <a:latin typeface="BrowalliaUPC" pitchFamily="34" charset="-34"/>
                <a:cs typeface="BrowalliaUPC" pitchFamily="34" charset="-34"/>
              </a:rPr>
              <a:t>(End-Users)</a:t>
            </a:r>
            <a:endParaRPr lang="th-TH" sz="2800" kern="0" dirty="0">
              <a:latin typeface="BrowalliaUPC" pitchFamily="34" charset="-34"/>
              <a:cs typeface="BrowalliaUPC" pitchFamily="34" charset="-34"/>
            </a:endParaRPr>
          </a:p>
          <a:p>
            <a:pPr marL="1200150" lvl="2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th-TH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ผู้ใช้ทั่วไป</a:t>
            </a:r>
            <a:r>
              <a:rPr lang="en-US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 </a:t>
            </a:r>
            <a:r>
              <a:rPr lang="th-TH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(</a:t>
            </a:r>
            <a:r>
              <a:rPr lang="en-US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Naive Users</a:t>
            </a:r>
            <a:r>
              <a:rPr lang="th-TH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)</a:t>
            </a:r>
          </a:p>
          <a:p>
            <a:pPr marL="1200150" lvl="2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lang="th-TH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ผู้ใช้สมัยใหม่ (</a:t>
            </a:r>
            <a:r>
              <a:rPr lang="en-US" kern="0" dirty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Sophisticated Users</a:t>
            </a:r>
            <a:r>
              <a:rPr lang="th-TH" kern="0" dirty="0" smtClean="0">
                <a:solidFill>
                  <a:srgbClr val="002060"/>
                </a:solidFill>
                <a:latin typeface="BrowalliaUPC" pitchFamily="34" charset="-34"/>
                <a:cs typeface="BrowalliaUPC" pitchFamily="34" charset="-34"/>
              </a:rPr>
              <a:t>)</a:t>
            </a:r>
            <a:endParaRPr lang="en-US" kern="0" dirty="0">
              <a:solidFill>
                <a:srgbClr val="002060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pPr lvl="0"/>
            <a:r>
              <a:rPr lang="th-TH" sz="3600" dirty="0"/>
              <a:t>ตัวอย่างของการประยุกต์ใช้ระบบฐานข้อมูล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428596" y="1233802"/>
            <a:ext cx="8337452" cy="4643470"/>
          </a:xfrm>
        </p:spPr>
        <p:txBody>
          <a:bodyPr>
            <a:normAutofit fontScale="77500" lnSpcReduction="20000"/>
          </a:bodyPr>
          <a:lstStyle/>
          <a:p>
            <a:r>
              <a:rPr lang="th-TH" sz="3200" dirty="0"/>
              <a:t>ตัวอย่าง ของระบบฐานข้อมูลที่ทำงานร่วมกับการพัฒนาแอปพลิเคชันการจองห้องพักของ   รีสอร์ท</a:t>
            </a:r>
            <a:endParaRPr lang="en-US" sz="3200" dirty="0"/>
          </a:p>
          <a:p>
            <a:r>
              <a:rPr lang="en-US" sz="3200" dirty="0"/>
              <a:t>	 </a:t>
            </a:r>
            <a:r>
              <a:rPr lang="th-TH" sz="3200" dirty="0"/>
              <a:t>ธุรกิจรีสอร์ท เป็นแหล่งที่พักสำหรับนักท่องเที่ยวที่ต้องการเดินทางไปพักผ่อนยังสถานที่ต่าง ๆ โดยเฉพาะสถานที่เป็นแหล่งตากอากาศ เนื่องจากรีสอร์ทถูกสร้างไว้ในบริเวณแหล่งท่องเที่ยวเชิงธรรมชาติที่อยู่ห่างจากตัวเมือง และที่พักได้ออกแบบให้เข้ากับธรรมชาติ ดังนั้นรีสอร์ทจึงตอบโจทย์สำหรับนักท่องเที่ยวที่ต้องการความเป็นส่วนตัวอย่างมาก แต่การให้บริการในการจองห้องพักของรีสอร์ทปัจจุบันยังไม่มีเทคโนโลยีเข้ามาช่วยสำหรับการจองห้องพักให้ลูกค้าได้รับความสะดวกเท่าใดนัก เนื่องจากเป็นรีสอร์ทพึ่งเปิดใหม่ ทางรีสอร์ทได้ทำการประชาสัมพันธ์เพื่อให้ลูกค้าได้รับรู้ข้อมูลของรีสอร์ทผ่านทางแฟนเพจ และลูกค้าสามารถจองที่พักโดยการใช้การโทรศัพท์และส่งข้อความผ่านแฟนเพจ ทำให้ลูกค้าไม่ได้รับความสะดวกในการจองที่พักเนื่องจากบางครั้งผู้ดูแลแฟนเพจไม่ได้ตอบคำถามของลูกค้าตลอดเวลา ทำให้เกิดปัญหาในการจองที่พักของลูกค้าใช้เวลานานและเกิดปัญหาต่าง ๆ ทำให้ได้รับคำร้องเรียนบ่อย ๆ </a:t>
            </a:r>
            <a:endParaRPr lang="en-US" sz="3200" dirty="0"/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การพัฒนาแอปพลิเคชันการจองห้องพักของรีสอร์ทแบ่งผู้ใช้ออกเป็น 2 กลุ่ม ประกอบด้วยกลุ่มที่ 1 คือ ลูกค้า สามารถสมัครสมาชิก เลือกดูห้องพักแยกตามประเภทของห้อง จองห้องพัก ชำระค่าห้องพักและดูข้อมูลการจองย้อนหลังได้ กลุ่มที่ 2 คือ ผู้ดูแลระบบ สามารถเพิ่มข้อมูลห้องพัก จัดการข้อมูลลูกค้าที่เป็นสมาชิก จัดการข้อมูลการจองการยกเลิกการจอง จัดการข้อมูลการชำระเงินของลูกค้าได้และออกรายงานได้ </a:t>
            </a:r>
            <a:endParaRPr lang="en-US" dirty="0"/>
          </a:p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4736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th-TH" dirty="0"/>
              <a:t>จากการทำงานการติดต่อกับกลุ่มผู้ใช้แอปพลิเคชันการจองห้องพักของรีสอร์ท มีการจัดเก็บข้อมูลในฐานข้อมูลเพื่อรองรับการทำงานดังนี้</a:t>
            </a:r>
            <a:endParaRPr lang="en-US" dirty="0"/>
          </a:p>
          <a:p>
            <a:pPr lvl="0"/>
            <a:r>
              <a:rPr lang="th-TH" dirty="0"/>
              <a:t>ข้อมูลลูกค้า (</a:t>
            </a:r>
            <a:r>
              <a:rPr lang="en-US" dirty="0"/>
              <a:t>Customer)</a:t>
            </a:r>
            <a:r>
              <a:rPr lang="th-TH" dirty="0"/>
              <a:t> จัดเก็บรายละเอียดประกอบด้วย รหัสลูกค้า (</a:t>
            </a:r>
            <a:r>
              <a:rPr lang="en-US" dirty="0" err="1"/>
              <a:t>Cus_id</a:t>
            </a:r>
            <a:r>
              <a:rPr lang="en-US" dirty="0"/>
              <a:t>)</a:t>
            </a:r>
            <a:r>
              <a:rPr lang="th-TH" dirty="0"/>
              <a:t> ชื่อลูกค้า (</a:t>
            </a:r>
            <a:r>
              <a:rPr lang="en-US" dirty="0" err="1"/>
              <a:t>Fname</a:t>
            </a:r>
            <a:r>
              <a:rPr lang="en-US" dirty="0"/>
              <a:t>)</a:t>
            </a:r>
            <a:r>
              <a:rPr lang="th-TH" dirty="0"/>
              <a:t> สกุล (</a:t>
            </a:r>
            <a:r>
              <a:rPr lang="en-US" dirty="0" err="1"/>
              <a:t>Lname</a:t>
            </a:r>
            <a:r>
              <a:rPr lang="en-US" dirty="0"/>
              <a:t>)</a:t>
            </a:r>
            <a:r>
              <a:rPr lang="th-TH" dirty="0"/>
              <a:t> ที่อยู่ (</a:t>
            </a:r>
            <a:r>
              <a:rPr lang="en-US" dirty="0"/>
              <a:t>Address)</a:t>
            </a:r>
            <a:r>
              <a:rPr lang="th-TH" dirty="0"/>
              <a:t> เบอร์โทร </a:t>
            </a:r>
            <a:r>
              <a:rPr lang="en-US" dirty="0"/>
              <a:t>(Tel)</a:t>
            </a:r>
            <a:r>
              <a:rPr lang="th-TH" dirty="0"/>
              <a:t> เมล (</a:t>
            </a:r>
            <a:r>
              <a:rPr lang="en-US" dirty="0"/>
              <a:t>Mail) </a:t>
            </a:r>
            <a:r>
              <a:rPr lang="th-TH" dirty="0"/>
              <a:t>และรหัสผ่าน (</a:t>
            </a:r>
            <a:r>
              <a:rPr lang="en-US" dirty="0"/>
              <a:t>Pass)</a:t>
            </a:r>
            <a:r>
              <a:rPr lang="th-TH" dirty="0"/>
              <a:t> </a:t>
            </a:r>
            <a:endParaRPr lang="en-US" dirty="0"/>
          </a:p>
          <a:p>
            <a:pPr lvl="0"/>
            <a:r>
              <a:rPr lang="th-TH" dirty="0"/>
              <a:t>การจอง (</a:t>
            </a:r>
            <a:r>
              <a:rPr lang="en-US" dirty="0"/>
              <a:t>Book)</a:t>
            </a:r>
            <a:r>
              <a:rPr lang="th-TH" dirty="0"/>
              <a:t> จัดเก็บรายละเอียดประกอบด้วย รหัสการจอง</a:t>
            </a:r>
            <a:r>
              <a:rPr lang="en-US" dirty="0"/>
              <a:t> (</a:t>
            </a:r>
            <a:r>
              <a:rPr lang="en-US" dirty="0" err="1"/>
              <a:t>Book_id</a:t>
            </a:r>
            <a:r>
              <a:rPr lang="en-US" dirty="0"/>
              <a:t>)</a:t>
            </a:r>
            <a:r>
              <a:rPr lang="th-TH" dirty="0"/>
              <a:t> วันที่จอง </a:t>
            </a:r>
            <a:r>
              <a:rPr lang="en-US" dirty="0"/>
              <a:t>(</a:t>
            </a:r>
            <a:r>
              <a:rPr lang="en-US" dirty="0" err="1"/>
              <a:t>Book_date</a:t>
            </a:r>
            <a:r>
              <a:rPr lang="en-US" dirty="0"/>
              <a:t>)</a:t>
            </a:r>
            <a:r>
              <a:rPr lang="th-TH" dirty="0"/>
              <a:t> สถานะการจอง </a:t>
            </a:r>
            <a:r>
              <a:rPr lang="en-US" dirty="0"/>
              <a:t>(</a:t>
            </a:r>
            <a:r>
              <a:rPr lang="en-US" dirty="0" err="1"/>
              <a:t>Book_status</a:t>
            </a:r>
            <a:r>
              <a:rPr lang="en-US" dirty="0"/>
              <a:t>)</a:t>
            </a:r>
            <a:r>
              <a:rPr lang="th-TH" dirty="0"/>
              <a:t> รหัสลูกค้า (</a:t>
            </a:r>
            <a:r>
              <a:rPr lang="en-US" dirty="0" err="1"/>
              <a:t>Cus_id</a:t>
            </a:r>
            <a:r>
              <a:rPr lang="en-US" dirty="0"/>
              <a:t>)</a:t>
            </a:r>
            <a:r>
              <a:rPr lang="th-TH" dirty="0"/>
              <a:t> และจำนวนห้อง</a:t>
            </a:r>
            <a:r>
              <a:rPr lang="en-US" dirty="0"/>
              <a:t> (Amount)</a:t>
            </a:r>
          </a:p>
          <a:p>
            <a:pPr lvl="0"/>
            <a:r>
              <a:rPr lang="th-TH" dirty="0"/>
              <a:t>รายละเอียดการจอง</a:t>
            </a:r>
            <a:r>
              <a:rPr lang="en-US" dirty="0"/>
              <a:t> (</a:t>
            </a:r>
            <a:r>
              <a:rPr lang="en-US" dirty="0" err="1"/>
              <a:t>Book_detial</a:t>
            </a:r>
            <a:r>
              <a:rPr lang="en-US" dirty="0"/>
              <a:t>)</a:t>
            </a:r>
            <a:r>
              <a:rPr lang="th-TH" dirty="0"/>
              <a:t> จัดเก็บรายละเอียดประกอบด้วย รหัสรายละเอียด </a:t>
            </a:r>
            <a:r>
              <a:rPr lang="en-US" dirty="0"/>
              <a:t>(</a:t>
            </a:r>
            <a:r>
              <a:rPr lang="en-US" dirty="0" err="1"/>
              <a:t>Book_No</a:t>
            </a:r>
            <a:r>
              <a:rPr lang="en-US" dirty="0"/>
              <a:t>)</a:t>
            </a:r>
            <a:r>
              <a:rPr lang="th-TH" dirty="0"/>
              <a:t> วันที่เข้าพัก </a:t>
            </a:r>
            <a:r>
              <a:rPr lang="en-US" dirty="0"/>
              <a:t>(</a:t>
            </a:r>
            <a:r>
              <a:rPr lang="en-US" dirty="0" err="1"/>
              <a:t>Date_in</a:t>
            </a:r>
            <a:r>
              <a:rPr lang="en-US" dirty="0"/>
              <a:t>)</a:t>
            </a:r>
            <a:r>
              <a:rPr lang="th-TH" dirty="0"/>
              <a:t> วันที่ออก </a:t>
            </a:r>
            <a:r>
              <a:rPr lang="en-US" dirty="0"/>
              <a:t>(</a:t>
            </a:r>
            <a:r>
              <a:rPr lang="en-US" dirty="0" err="1"/>
              <a:t>Date_out</a:t>
            </a:r>
            <a:r>
              <a:rPr lang="en-US" dirty="0"/>
              <a:t>)</a:t>
            </a:r>
            <a:r>
              <a:rPr lang="th-TH" dirty="0"/>
              <a:t> เวลาเข้าพัก </a:t>
            </a:r>
            <a:r>
              <a:rPr lang="en-US" dirty="0"/>
              <a:t>(</a:t>
            </a:r>
            <a:r>
              <a:rPr lang="en-US" dirty="0" err="1"/>
              <a:t>Time_in</a:t>
            </a:r>
            <a:r>
              <a:rPr lang="en-US" dirty="0"/>
              <a:t>) </a:t>
            </a:r>
            <a:r>
              <a:rPr lang="th-TH" dirty="0"/>
              <a:t>สิ่งที่ต้องการเพิ่ม </a:t>
            </a:r>
            <a:r>
              <a:rPr lang="en-US" dirty="0"/>
              <a:t>(Requirement)</a:t>
            </a:r>
            <a:r>
              <a:rPr lang="th-TH" dirty="0"/>
              <a:t> รหัสการจอง </a:t>
            </a:r>
            <a:r>
              <a:rPr lang="en-US" dirty="0"/>
              <a:t>(</a:t>
            </a:r>
            <a:r>
              <a:rPr lang="en-US" dirty="0" err="1"/>
              <a:t>Book_id</a:t>
            </a:r>
            <a:r>
              <a:rPr lang="en-US" dirty="0"/>
              <a:t>)</a:t>
            </a:r>
            <a:r>
              <a:rPr lang="th-TH" dirty="0"/>
              <a:t> เลขที่ห้อง</a:t>
            </a:r>
            <a:r>
              <a:rPr lang="en-US" dirty="0"/>
              <a:t> (</a:t>
            </a:r>
            <a:r>
              <a:rPr lang="en-US" dirty="0" err="1"/>
              <a:t>Room_No</a:t>
            </a:r>
            <a:r>
              <a:rPr lang="en-US" dirty="0"/>
              <a:t>)</a:t>
            </a:r>
          </a:p>
          <a:p>
            <a:pPr lvl="0"/>
            <a:r>
              <a:rPr lang="th-TH" dirty="0"/>
              <a:t>ห้องพัก</a:t>
            </a:r>
            <a:r>
              <a:rPr lang="en-US" dirty="0"/>
              <a:t> (Room)</a:t>
            </a:r>
            <a:r>
              <a:rPr lang="th-TH" dirty="0"/>
              <a:t> จัดเก็บรายละเอียดประกอบด้วย เลขที่ห้อง </a:t>
            </a:r>
            <a:r>
              <a:rPr lang="en-US" dirty="0"/>
              <a:t>(</a:t>
            </a:r>
            <a:r>
              <a:rPr lang="en-US" dirty="0" err="1"/>
              <a:t>Room_No</a:t>
            </a:r>
            <a:r>
              <a:rPr lang="en-US" dirty="0"/>
              <a:t>)</a:t>
            </a:r>
            <a:r>
              <a:rPr lang="th-TH" dirty="0"/>
              <a:t> ราคา ห้องพัก </a:t>
            </a:r>
            <a:r>
              <a:rPr lang="en-US" dirty="0"/>
              <a:t>(Price) </a:t>
            </a:r>
            <a:r>
              <a:rPr lang="th-TH" dirty="0"/>
              <a:t> รายละเอียดห้องพัก </a:t>
            </a:r>
            <a:r>
              <a:rPr lang="en-US" dirty="0"/>
              <a:t>(Detail)</a:t>
            </a:r>
            <a:r>
              <a:rPr lang="th-TH" dirty="0"/>
              <a:t> รูปห้องพัก </a:t>
            </a:r>
            <a:r>
              <a:rPr lang="en-US" dirty="0"/>
              <a:t>(Picture)</a:t>
            </a:r>
            <a:r>
              <a:rPr lang="th-TH" dirty="0"/>
              <a:t> สถานะห้องพัก </a:t>
            </a:r>
            <a:r>
              <a:rPr lang="en-US" dirty="0"/>
              <a:t>(Status) </a:t>
            </a:r>
            <a:r>
              <a:rPr lang="th-TH" dirty="0"/>
              <a:t>รหัสประเภท</a:t>
            </a:r>
            <a:r>
              <a:rPr lang="en-US" dirty="0"/>
              <a:t> (</a:t>
            </a:r>
            <a:r>
              <a:rPr lang="en-US" dirty="0" err="1"/>
              <a:t>Type_id</a:t>
            </a:r>
            <a:r>
              <a:rPr lang="en-US" dirty="0"/>
              <a:t>)</a:t>
            </a:r>
          </a:p>
          <a:p>
            <a:pPr lvl="0"/>
            <a:r>
              <a:rPr lang="th-TH" dirty="0"/>
              <a:t>ประเภทห้องพัก </a:t>
            </a:r>
            <a:r>
              <a:rPr lang="en-US" dirty="0"/>
              <a:t>(Type)</a:t>
            </a:r>
            <a:r>
              <a:rPr lang="th-TH" dirty="0"/>
              <a:t> จัดเก็บรายละเอียดประกอบด้วย รหัสประเภท</a:t>
            </a:r>
            <a:r>
              <a:rPr lang="en-US" dirty="0"/>
              <a:t> (</a:t>
            </a:r>
            <a:r>
              <a:rPr lang="en-US" dirty="0" err="1"/>
              <a:t>Type_id</a:t>
            </a:r>
            <a:r>
              <a:rPr lang="en-US" dirty="0"/>
              <a:t>)</a:t>
            </a:r>
            <a:r>
              <a:rPr lang="th-TH" dirty="0"/>
              <a:t> ชื่อประเภท</a:t>
            </a:r>
            <a:r>
              <a:rPr lang="en-US" dirty="0"/>
              <a:t> (</a:t>
            </a:r>
            <a:r>
              <a:rPr lang="en-US" dirty="0" err="1"/>
              <a:t>Type_name</a:t>
            </a:r>
            <a:r>
              <a:rPr lang="en-US" dirty="0"/>
              <a:t>) </a:t>
            </a:r>
          </a:p>
          <a:p>
            <a:r>
              <a:rPr lang="th-TH" dirty="0"/>
              <a:t>การชำระเงิน </a:t>
            </a:r>
            <a:r>
              <a:rPr lang="en-US" dirty="0"/>
              <a:t>(Pay) </a:t>
            </a:r>
            <a:r>
              <a:rPr lang="th-TH" dirty="0"/>
              <a:t>จัดเก็บรายละเอียดประกอบด้วย รหัสการชำระเงิน </a:t>
            </a:r>
            <a:r>
              <a:rPr lang="en-US" dirty="0"/>
              <a:t>(</a:t>
            </a:r>
            <a:r>
              <a:rPr lang="en-US" dirty="0" err="1"/>
              <a:t>Pay_id</a:t>
            </a:r>
            <a:r>
              <a:rPr lang="en-US" dirty="0"/>
              <a:t>)</a:t>
            </a:r>
            <a:r>
              <a:rPr lang="th-TH" dirty="0"/>
              <a:t> วันที่ชำระ </a:t>
            </a:r>
            <a:r>
              <a:rPr lang="en-US" dirty="0"/>
              <a:t>(</a:t>
            </a:r>
            <a:r>
              <a:rPr lang="en-US" dirty="0" err="1"/>
              <a:t>Pay_date</a:t>
            </a:r>
            <a:r>
              <a:rPr lang="en-US" dirty="0"/>
              <a:t>) </a:t>
            </a:r>
            <a:r>
              <a:rPr lang="th-TH" dirty="0"/>
              <a:t>ธนาคารที่ชำระ </a:t>
            </a:r>
            <a:r>
              <a:rPr lang="en-US" dirty="0"/>
              <a:t>(Bank) </a:t>
            </a:r>
            <a:r>
              <a:rPr lang="th-TH" dirty="0"/>
              <a:t>จำนวนเงิน </a:t>
            </a:r>
            <a:r>
              <a:rPr lang="en-US" dirty="0"/>
              <a:t>(</a:t>
            </a:r>
            <a:r>
              <a:rPr lang="en-US" dirty="0" err="1"/>
              <a:t>P_price</a:t>
            </a:r>
            <a:r>
              <a:rPr lang="en-US" dirty="0"/>
              <a:t>)</a:t>
            </a:r>
            <a:r>
              <a:rPr lang="th-TH" dirty="0"/>
              <a:t> รูปสลิป </a:t>
            </a:r>
            <a:r>
              <a:rPr lang="en-US" dirty="0"/>
              <a:t>(Slip)</a:t>
            </a:r>
            <a:r>
              <a:rPr lang="th-TH" dirty="0"/>
              <a:t> รหัสการจอง </a:t>
            </a:r>
            <a:r>
              <a:rPr lang="en-US" dirty="0"/>
              <a:t>(</a:t>
            </a:r>
            <a:r>
              <a:rPr lang="en-US" dirty="0" err="1"/>
              <a:t>Book_id</a:t>
            </a:r>
            <a:r>
              <a:rPr lang="en-US" dirty="0"/>
              <a:t>) 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th-TH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059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dirty="0"/>
              <a:t>จากข้อมูลที่กล่าวมา ข้อมูลที่ถูกเก็บฐานข้อมูลสามารถแสดงให้เห็นความสัมพันธ์ของฐานข้อมูลอยู่ในรูปแบบของแบบจำลองอีอาร์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63688" y="2625096"/>
            <a:ext cx="5328592" cy="390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019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ตัวอย่างหน้าจอ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Picture 4" descr="C:\Users\308-PC01\AppData\Local\Temp\ksohtml\wpsCF7E.tmp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91" b="6075"/>
          <a:stretch/>
        </p:blipFill>
        <p:spPr bwMode="auto">
          <a:xfrm>
            <a:off x="899592" y="1988840"/>
            <a:ext cx="6649276" cy="39359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94511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 smtClean="0"/>
              <a:t>ตัวอย่างหน้าจอ</a:t>
            </a: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5" name="Content Placeholder 4" descr="C:\Users\308-PC01\AppData\Local\Temp\ksohtml\wpsE985.tmp.jpg"/>
          <p:cNvPicPr>
            <a:picLocks noGrp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7"/>
          <a:stretch/>
        </p:blipFill>
        <p:spPr bwMode="auto">
          <a:xfrm>
            <a:off x="0" y="1467643"/>
            <a:ext cx="5763352" cy="32099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308-PC01\AppData\Local\Temp\ksohtml\wpsF5F1.tmp.jp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0"/>
          <a:stretch/>
        </p:blipFill>
        <p:spPr bwMode="auto">
          <a:xfrm>
            <a:off x="4644008" y="3653832"/>
            <a:ext cx="4499992" cy="2733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2682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เนื้อหา 2"/>
          <p:cNvSpPr>
            <a:spLocks noGrp="1"/>
          </p:cNvSpPr>
          <p:nvPr>
            <p:ph sz="quarter" idx="1"/>
          </p:nvPr>
        </p:nvSpPr>
        <p:spPr>
          <a:xfrm>
            <a:off x="467544" y="260648"/>
            <a:ext cx="8153400" cy="4495800"/>
          </a:xfrm>
        </p:spPr>
        <p:txBody>
          <a:bodyPr/>
          <a:lstStyle/>
          <a:p>
            <a:pPr marL="0" indent="0">
              <a:buNone/>
            </a:pPr>
            <a:r>
              <a:rPr lang="th-TH" sz="3200" b="1" dirty="0"/>
              <a:t>บทที่ 1 </a:t>
            </a:r>
            <a:endParaRPr lang="th-TH" sz="3200" b="1" dirty="0" smtClean="0"/>
          </a:p>
          <a:p>
            <a:pPr marL="0" indent="0">
              <a:buNone/>
            </a:pPr>
            <a:r>
              <a:rPr lang="th-TH" sz="3200" b="1" dirty="0" smtClean="0">
                <a:latin typeface="TH SarabunPSK" pitchFamily="34" charset="-34"/>
                <a:cs typeface="TH SarabunPSK" pitchFamily="34" charset="-34"/>
              </a:rPr>
              <a:t>ความรู้</a:t>
            </a:r>
            <a:r>
              <a:rPr lang="th-TH" sz="3200" b="1" dirty="0">
                <a:latin typeface="TH SarabunPSK" pitchFamily="34" charset="-34"/>
                <a:cs typeface="TH SarabunPSK" pitchFamily="34" charset="-34"/>
              </a:rPr>
              <a:t>พื้นฐานเกี่ยวกับฐานข้อมูล </a:t>
            </a:r>
            <a:r>
              <a:rPr lang="en-US" sz="3200" b="1" dirty="0">
                <a:latin typeface="TH SarabunPSK" pitchFamily="34" charset="-34"/>
                <a:cs typeface="TH SarabunPSK" pitchFamily="34" charset="-34"/>
              </a:rPr>
              <a:t>(Database Fundamental) </a:t>
            </a:r>
            <a:endParaRPr lang="th-TH" b="1" dirty="0"/>
          </a:p>
          <a:p>
            <a:endParaRPr lang="th-TH" b="1" dirty="0"/>
          </a:p>
        </p:txBody>
      </p:sp>
      <p:pic>
        <p:nvPicPr>
          <p:cNvPr id="1026" name="Picture 2" descr="à¸à¸¥à¸à¸²à¸£à¸à¹à¸à¸«à¸²à¸£à¸¹à¸à¸ à¸²à¸à¸ªà¸³à¸«à¸£à¸±à¸ à¸£à¸°à¸à¸à¸à¸²à¸à¸à¹à¸­à¸¡à¸¹à¸¥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1" t="29950" r="3563" b="8493"/>
          <a:stretch/>
        </p:blipFill>
        <p:spPr bwMode="auto">
          <a:xfrm>
            <a:off x="899592" y="1700808"/>
            <a:ext cx="7354865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7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228600"/>
            <a:ext cx="8337452" cy="824136"/>
          </a:xfrm>
        </p:spPr>
        <p:txBody>
          <a:bodyPr>
            <a:noAutofit/>
          </a:bodyPr>
          <a:lstStyle/>
          <a:p>
            <a:pPr lvl="0"/>
            <a:r>
              <a:rPr lang="th-TH" sz="5400" kern="0" dirty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ข้อซักถาม </a:t>
            </a:r>
            <a:r>
              <a:rPr lang="th-TH" sz="5400" kern="0" dirty="0" smtClean="0">
                <a:solidFill>
                  <a:srgbClr val="FF0000"/>
                </a:solidFill>
                <a:latin typeface="BrowalliaUPC" pitchFamily="34" charset="-34"/>
                <a:cs typeface="BrowalliaUPC" pitchFamily="34" charset="-34"/>
              </a:rPr>
              <a:t>?</a:t>
            </a:r>
            <a:endParaRPr lang="th-TH" sz="5400" dirty="0">
              <a:solidFill>
                <a:srgbClr val="FF0000"/>
              </a:solidFill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>
          <a:xfrm>
            <a:off x="0" y="1024284"/>
            <a:ext cx="533400" cy="244476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th-TH" dirty="0">
              <a:solidFill>
                <a:srgbClr val="000000"/>
              </a:solidFill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8"/>
            <a:ext cx="6300192" cy="339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2" descr="data:image/jpeg;base64,/9j/4AAQSkZJRgABAQAAAQABAAD/2wCEAAkGBhQSEBQUERQUFBUQFhQXExQWFxQYFBgYGBUYFBUXFxUXHSYeFxsjGRcXHy8gJCoqLCwsFx4xNTAqNSYrLSkBCQoKDgwOGg8PGioiHyQtLC4sLSosKS0tLSwsLDQsNCwsNCwtLCwuLCwqLCwsLDQuKSwsLC0tLCwsKiwpKSksLP/AABEIANkA6QMBIgACEQEDEQH/xAAcAAABBAMBAAAAAAAAAAAAAAAAAQIDBgQFBwj/xABAEAACAQIEAwYEBAIIBgMAAAABAgMAEQQSITEFBkETIlFhcYEHMpGhFCNCsVJiJHKCkrLB0fAVM0NTwuFzs/H/xAAbAQEAAgMBAQAAAAAAAAAAAAAABAUBAgMGB//EADMRAAIBAwMBBwMDAwUBAAAAAAABAgMRIQQSMUEFE1FhcYHwIqGxkcHRIzLxJEJSguEU/9oADAMBAAIRAxEAPwDuNFFFAFFFFAFFFFAFFFFAFFFFAFFVvmfi8sTEREgRxhyFyEsWYgfMpsAEY+d/Kncr8wNMFEhuZFLI1gPlIV1IGm+oI6Vi5xdaKns+eH5wWKiiisnYKKKKAKKKKAKKxv8AicVmbtY7Jo5zrZT/ADG+nvUkOKR/kZW0B7pB0Ox06Gs7WugJaKKKwAooooAooooAooooAooooAooooDD4pxRYEzuGN2CgKLsSdgLkCq+/PRzZVgGYC+VpUDEb2AAPet0Nh51k85r3IGJ7omUMD8pzAhSfAhrW8zVJx3D1TGwtcjtWZiSeotZR5bfWolSc03bo0vZkmnCDWfB/Y6jgMek0YeMkqbjUEEEEqwIOoIIIrIqt8pqRJPYDIShJ2PaZe8PPuZDfz3PSyVKi7ojtWCitJzDxloysUP/ADJQWzHKQiBlDNlJ1Nm0G1wfC1VLiPPMuHkMTTltiW7FGZSdbaFVItY7E12p0ZTwjKi3wdIqLFz5I3exbIrNlG5sCbD1qs8I5tdpIhMYTHiAezlTMozAXAYOf1C9vPStlzhNImBmaIlXVQQVJB0YE6jUaXrScXE5Vm6cJS8E2a2KU8RhEsQWM2kjcMSSTbRQRYW7183TXTesngPAHjZDJZRCuVACCWuoBLWFgPIdQDVU5G5klOMWKSRmSRWABNwDYte3Q937102uUXdEDQ1VqKe93usPzayFMknVbZmAvtcgX9L1BxPiKQQvLIbJEpZjvt4DqelcY4zMY8LHLiI+3xOKLC0xZ1UMSxst7L3So0tv5Vic9pe6fTd6r362Xm7X/RdfVHZcDxiCYsIZo5CnzBHViOguAdNj9KzK5Dy3xRjBh8XGvZtCywukYFniMiKyANcm/dtre431rosnNkCuVOeyMUaTIezDA2IzeR0vtcVvTvPg4apR07e52SbWfI3NVjmnHO0gw6kopjLTEWuysSqopOoHde5HlrW+wnE4pSRFIj23ysG/atJxzgr9qZogX7SwkXTMAq2UrqNLgXHmT411jh+ZxUlJXTuc75peSJwUWOKNAAhCoWdjuALEi3+R8a3/AAJnT8NNkRJWZVcZQoYSsFYG1rG1m9QNKxOLYNppsOUynI1yjD8wkle6qkb6a7W62qxYXDAYhVxKvGuaMxEhcjuGJAZgTbvBSBpe2u4BkSleEVb1/j9/4MlyorR8a5zwuFkEc0lnaxICs2UHYtlGn71uo5AwBUghgCCNQQdQQajOEopNrDMjqKKK0AUUUUAUUUUAUUUUAUUUjMACToBqSdqA08vHoZu0hhaOWVQfy22OoF+9owG5t4Vr4uRwBF+a35YIIKqwGoPcJF1IF1ub6HyqoQvh8FjO3WftwjPkjRTm7ylbO7d3S51F72GgronLvHkxcPaoCupVlNiQRruN9CD71A09dVXadt3k+hNr0nTV4X2+fiZmAwCQoEQaDcn5mNrZmPU6b1kUUVOSsQr3KzzFAVxCykflmMIWAJ72ckZ/Ad7Q7atc7VT+dMKqxGRVRXchHcjXLa9rgeKj2FdTmhV1KuAysCCDsQdwar/EuUFcMFIKmx7OQF1uPBibgH3sdfKu9KajJS8DaLs7lYXhoXAGIMCOyazHa5BbN5am48Kv3DcYHgicgrnjRspuWF1BsfMXrRjk91jTLKDJE2dAyjsgdQq2AuQqNYXO4v4WweauepMIsamACWTMSGa6AKctxl3zeF9POtowlVe2OXcyk5YRFyvwSaDiEzmI9k/aBX7trF1ZdL3+3jV5BPhWk5P5mXGwF8uR0bK67i9gQR5EH963jMACSbAaknYCuEqbptxfQjUdOqC2R8fyaHnxb8MxXdz/AJLaa+7afw/N7VRuZJQeGMwfN+WgzixJzZVJFrDUH71eo+dMNKsn4aQTvEB+WgYvqwQG1gSoJFyNANa0UPIUxjz9sqSSTNNLCVDQEuCHUWswBNm3NiPpxeeM3RaxTppRqLa4yvnl8Y+33NFhVQYPCwiyjEdmozbi47RmsP1XH1atlzGzRQBIY+6xIYBQwAOtsp01Jrdz8piKLtQ3azRkSM7KoLBYihRQo7gIJIGveNYPFsR/RncHLdAQfDNbw9a708WRU6y0+8d2na91z44f6r7+BpeDTduzxyj8yJTlde6d8pBy6Gxtb1q88pcRMuGXObyR3WQH5gQSBf8As2+9U/lLhqpH2t8zS311sFViAov9/P2qwcmAdtjCT3u0juB8oXKcnv8AMT7V1m09yXCIOnhKHdSk/qldPzVrrPVq35LTasfiHEI4IzJMwREtdjtvYepvWTVE+L85GEiQf9SYXPojH97H2rWjDvKii+paMq3NseDxWLM8eNRVky9oGjnLAqoW6ALZtANCRrXQ+U+ZcLOogwzMfw6IAHUqSoAQHXfYX9a4nxuBUxMyRjuRyOi9dFYqDfzter1yAgHFpBGuVfwqEgbAtHh2J93JPvVtqKMXRWXhXXHkap5Op0UUVSG4UUUUAUUUUAUUUUAVHiYQ6Mp2dSp9xapKaWrDV8BOx5/xSFJWVv05gR4Mp1/35VfvhLhpFWZhbsWIC6i+Yd75emjftWZ8ReERthzKiIJI3DswUBmUjK2YjU2uDr4VrPhZi2QzKQezOUqbG2YEjQ7Hukf3ao6OndDUqPPz4i4q1lV07kdLoqFcTfanB6vSnJKKbesHi/HIcKmadwgOw3Y23so1NbRjKb2xV2aykoq8nZGwrlPOnN2FxLmKSGU9g7KsyuitocrWUggqSOvgNqtuE+JWCcgGRo8xADSIyob7d/VR7kVyPmWAx47EKR/1JfYGTMp9CpH1FWOjo7ZvendcHXTyhPKdy3cv8/YXBR9nDh5SGbM7u6Z2NgL6C2wGgsKv3GgcVw+X8ObnEQN2XS+ZLqPK97e9efmcAgn+Zffcfdbe5q5Tc5z4fg+GWFijGWePPYXyp3gFJ2+e1/5a17SpQp03Ut1z53J9ChKpWjGnh36+Wf2ML4eYV8HjxNjc2FRUcEzBo8xbuhVDC7a6kjQZfMV3DDYlZEV42DI4BVlNwQdiDXlnHcRkmYvI7SOb95yWJt0ueld1+D+P7ThaD/svIn37QfZxVDpp52rgs+2dO3FV27vCfh1/cu1Vzi3LejmJVKOFzQ7bHUobgAkdNBdR41Y6KnJ2PLygpLJQZeE4mLCyZUESq35ZDZpFTMLsV1BNyxtmsBva1WvgGHhEWeAECc52LXLs2xzEk7WtYaeFbOqFz8Dho1GHLRjESO8pVm1awsN9Abk2Hh5V0it72kSvL/5ourykuP4+fixfC1YuOwkUwCzIkgVgwDgEBhsbHrVI+HnHWaQwuSwKFhfoVI19wfsKu0qXrE4OnK1zfR6lamkqlreR57xuIJab+eUsfYyH/wAq73y7Cq4aDQBuwhDGwubRqACetqr8nw6wzMxKE53zsMxtfXw2HeOnnVpw8RUAeFStTqY1UlFElKxmUUxWNUvnnm3ERYiHCYPKJZVMjyMLhEBKiwOlyQd/KoJ2p03N24LvRXLuHc8Y7DzOmKjfErluCiquvQqwFrWvddSP3s3LHxChxcnZFWik1yqxBDW3AOneGuhFbbWS59n1UnKFpxSu3F3x6c+uC10UUVqQAooooBCKQxinUUBE+GU9BTUwijYAVPRQDMgFU/F/E/DrIyRxyzFQbFAMpI23N8t+v71u+b5suBxBzBSYnAJIFyVNgCep2HrXO+RIVMDPbvM7ZvHS1h9P3qbSp01RlVmru9kunqRKk5uqqcXbF2TRYzH4tjI80mHW/dSMlD9PD1uTWuxUiPilbF4xZhGuUK1iQQbgMVGW1yTrre1Sc/8AF2jRIUOXtcxcjQ5RYZfcnX086okmHIjV9LOxUeOguTbw2HvVhQhKtHvJS2p4SikQq0o0nsitzWW2zrGN4bHPCyDKVkUgMLEajQiqxx2aaCNoZZnkhlhABcXKyRuhjAcC4B1ABNtTWX8PZG/DuD8okOX6Am3v+5rYc14ZpMMyqua9r+OUG7Wv10sPWq9N6etsvhP4/YsIy3wVVLPzBzrBShJFawIjkR7HUGzK5BHUHWui/GDCg4OAxJ3YZSLIuiqyG2g2F1H1qLg/I+ExEUc6dpklAYAkX3tlbToQRV7iYKPStdfONf6VdclnR1Xd1I1Y5seZlNvqf8zXo/kbgsWFwUawFyswWUlyC13ReoAFgABt0rg3M+FyY7EIBtPJYDwZyw+xFd65RxGXA4ZXBDJDGGB3BCgWPnVNpo2ky77YqbqMLPnp7FiBpb1jDEXpwepx5klL1yjjPOrYoFJY07O91y3zC2xDa62NtranSun4hu41v4Wt9DXA4/nb0T/OpWmSbbZQ9s1JxjGMXZO9/Pj+TofJuNwELFlMoldQpMliAL3IXINBcAkkX0q/RsGAIIIIuCNiDsRXAo8RaS3gAwPuQf8AfnXYuR8RnwMd/wBJdfo5t9iKzXppLcjXsrVznLuZJWSurYN9lpQKL0tRD0BpOdsZJDw/EyQ3DpGxUjcbAsPAgEm/lVG5X5dSNUmJLyvGMzkkk5rMfvW9+K+LkGGghjYoMXOkUjKbHIQSy38/8qjwOHEcaougQAAeAGgrPQlOThRST5bfquM+6MHjPM2HwxCykliL5VF2t59B7mqzi5Exc8cuAcRzKQXD91xlIKuq6hyPI9Betfzfy3iPxDyKDKJWuCP030AbwAHXyqvzo8EpANnibRh0I1BrdJdC+0WlpKKlQqf1NvtnFmrfOTo3EOLcTw/5v4gyqNWGVNB17gFiPSxFXfkvnFcdGbgJLHbOo2IOzLfp5dPpWj4XixPh45CP+YisR0uRcj61U+RMcmG4o/aP2UaiVQXuAQWGRb206G507tYWURqKjrKFSnOC3wV4uKs35NLk7ZRSK1xcag0taFAFFFFAFFFFAcv+K0ztisNCSVicCx6ZjJlf3C5fTN51tcFhljQKgAAGgFHxfxGXBItgc8g71hcZVLCx/SSQNR0BqDhCkQxgsWOVbsTcnS971PryctPTfTKt+5DpJKvPxw7/ALGNxfl6LEOrSAkoCBqQLGxO3pXPeYxfFNFGtlhsiIo8QGY2G5JP2FdXauZ834ZzjCqqTnVSAo33U3t823Xa9b6Co1Us3iztd4RrrYJ07pdVx1L3wfAiGFEX9I18zuT9aix80kkqYWEKJMQrkOxsiBQMxsNWIBuBWPHjGw+CV5Vu0Ua5luLkiygX1F9qs/L3K0i4j8ViSgZUKQxISwQNbOzOQLsbWsBYDxqKl9TnLPPuyRf6VGOOPZGy4dwlMNh44gbJEoUE2F/EnzJufetRPzAGkdIYy4jOVnvYXtewFM5sn7bExwKrfkFZJDeylWGg89RUuEwKx5sotnOY+tgP8qq5upqJSzaOVdct+vhe69VybJXwuDHw0OHabtXhQS2sXK2cDbfw8xVkiwgA02O1VjjUiBbFsr27pAuR/wCqxcDLmCqs5LKLBWHh0APT0NQIVa+nnKkpKp4XklL0fj+hjdJO17l5WKnhKrWE5i7IhZbi+/W3mCenlW8wvFUk2O+17a+hFSaHaVKq1Cf0Tvba+b/v5eJmNRPDwzKtXK/iNwmLDupgQIZEdmtc3IOmhOgHgLV1IzCudfFVb9kw2ySKT56H/X6VcUHaZB7Tgnp27cW/KKMqEygAEkrYAAknvX0ArsHImGePBKJFZGLO2VhZgCdLg7bX9651ye1sfCfAv/8AW1dZTEdelddRL/aQex6Cadbrx+DT/ETjcmG4fI8JKuzIisN1zHUjzsCPeuNcL5rxCTCTtpGddQzMzX8Va51B8KtnNnxHhxmHkw6RNZrFXZgDdWDKwUA6aeOxqicP4LiJzaCGWU3t3FJAPm2y+5rjFWWT6l2ZQeloOVeKV+b2yvP+Gd64tw5eKcPjKnIziOaFt8kgFxfxGpU1XOA8W/EQhyApuykA3F1YqSD4G16yV5IxAhwyCQMsMYEsRkkCOStmWygrYNdgx/8AY0uB4dNwxJExMbGIZpEliV5IwCLsjELdSLbsADrXM87OEJwcabvZ3S62zjz6P4zA5945JFkjiJXOCWcb2vYAHod79dqpOA4VLiDaME3Ni5+UeJv1PlWx5zx7PiSwzBCiGO97FSgN7HQ6k1e+VsIFw0XdCkopIGwJFza/rW97IsXWlotLBU0ry6/OqNnwjCCKFIxsihR7C1Vn4ioixxvoHz2HiVykn2vlq4LVc57aL8KS5XOpBjvbNe4vbyte9ax5K3s+o4aqEs8/n5kvPICuOG4btfmKXF/4SxMY/uFasFUv4TRSjAXkDBXkZog1x3LLqAdgWzEfXrV0rD5OeuVtTUs75eUFFFFYIgUUUUBr+OcDixcLQzglWsQQbMpGzKehH+tUrjPKuJwuGK4bFIxWwhSRFWVgCO4HLZWNtu7rtV+xuNSGNpJDlSMFmPkP3qjT8LbiGJadQCvZoqpiBYxA3uwQZlcNYm1wehtvUqi3a7/tXirq/v8Af/BHqpXxz5eHzgwoOMs4yLDMcQRbsDG4Ib+ZmAVVv+onaooo8XEpXE4aV5gSEMSZ0k/hIdBlTzzWrpeCwwjjSMEkRqqgnUnKAtz56VNXNzhwo4+fY3UZctlQ4PyNdIXxsjyulnaG6CEPcsLhVBfLoNSRpVuoorSU3Lk3jFRKdxaYtxAhVC9jGodr/OGuQLdLHrWXWbxrgxdllit2qDKQdFdb3yk9CDsa1OAxolTMARqwIPQqxU7eYqJS+mTg+bt+q/8AOH+vULwNJxnCsHZyLqeo6ADrWuVSUViCA4uL7+PsauMzWUk9ATVUxWLLm50A2HQV5ztTS0KF53e6Tuv1yR6kVHJtuDY7tQUk1aO2p6qdj69KdjPyCCuit08GGoI8K1vAIWM5cfKEC38Te5t5DT71veJYESpY9NR4e9WEtPPV6FRqL67Y8fljptcoZ5Nzh5DJGjfxqp+ovWHjeELKLOAwPRgCPoah4HxOxWJtP0gHXKQNAD4GrEI6naLVLUUt2U1hp83RvCW5FY4VyVDFL2q5s1iACbhb75R0rZcwr2WCxLj9EEpHrkNvvW3CVr+ZcA02CxESatJE6qPFsug9zp71Ou28nShCEJRSSSueaFk7xHhbWtzwHmebCPmhkKX+Ybo39ZDofXetZiuHyRORLG8ZaxAdWUkbXAYai4I9jUDPYjz/ANK7n0FSUo/VZp+65O+8l/EBcYwikUJNYkZT3HAFzlvqDbW2unWrJxrh3b4aaG9u2jdL+BZSAfY1wj4dzkcRwtv+5b2KsD9jXoS9cpKzweV7VoU9NXToqyaTt4M4xDPh+xTDY0BZYSsTRuDmDDugj+UgA5ttateHjCgAaAaAVceKcKjxETxTKGSUWbx3uLHoQdR5iqdiPhe75b46U9jcwHIgKt+kyNf8y1vKtSE3Sq5ctvk7tZ8LLx+3iOnxiR2zsq5iFGYgXJ2Av1qo/EXDJaKQ2zhst+trFvsQP71b/H/DjGYvIuKmgRIzcmIOzP0vlYAKbeZ3OlWXC/DjBIVLRGXJ8gld5FUeARjlt7VlYJGnnS0s41d12r3S4/XzNhyljXlwOHklvneNSSdz0DH1Fj71t6QC23SlrUr6klObkla74CiiihoaDm7mxcFGDYNI98iXsNN2Y9APv9SOXT/FbG57rItr/LkTL6Wtmt73qf4tTN+OYNe3Zx5P6ut7f2s1USvT6TS0Y0YtxTbV23n2R5/U6iq6rSbSWElj3O2cmc9pxIPh8REgcoSV3jkXZu62xFxob1ccJgkiXLGuUbnck+pOpriXwvjC40zuwSLDRu0jsbKMwKKt/E3JA65avr/FnCCTKRIE6SWH1yXzW+/lVbqdHLvGqMW1y/In6fVR2J1Wr9C7XpKx8DxCOaNZImDo4urDY9PY30sdqnvVW1bDLFO+ULSUlFYAVWMTwl4Hdo0LxSMXsts6MdW7p+ZSddNqs9Fc5w3WadmjDRUVxIkizpqGW4uPLqKp5tmXPqpdL2sDqwAuNiLkaaVepeASRM3YBXjYkhGOUoTqQDYgrfp0qvnhkcyBheMqQXX+FlNypB21FVeppVK06bVk48p+2V0OUk20bqGIAaVKaxeHY5ZUzIbgEg+3+70S8SjV8jMFNr66D61ad7DapXVmdboxuCIJcZme65NUXTvMotqfIa/71ulUzhWHeTFh4x+Uhuz9CQtrDxJP2q3F6g9nqSjNy/5PPj5mlPr6kwNBNY5lpPxIqyOhxb4zT34gf5IIx/if/wAqosm6+p/arj8WjfiMh6GOK39wD971UljzMPX99K7Lg9to1/p4LyRZPh2L8Swv/wAl/orE/tXoQNVH5W+H2HwcolDPJKoIDNYKtxlOVAN7XGpO9XFZK5yd2ec7S1UNTUThwlYyQacDUAenhq1KwlvS3qMGnA0A+im3pb0AtFFY+OxqxRvJIbLGCzHyH7mspNuyMNpK7NXzPyhBjkAmBDJfJIps633GuhHka5FzHydDg3Kti1kI2jRCZfRu9lT3N/I1s+aviTNNdYyYYzsqn8xh/M429Bp61RJJya9LpNJVoL+pL/qs/wCPYoNTqadV/RH3MqXiBChF0QG4W+l9szH9TW0v9LbVhuTuepsD4kakD6j602pZMZ/RpIm2zJKn8rr3TbwujG/9VfCps5NRwiLCKbydC+D/ADDklfCue7Ld4vJ1HfA9VF/7HnXWb15r4Bi2TEQSJ8yyRlbdTmGnvt716TNef7SpqNRTXUutBNyg4voLRSCnVWFgFFF6aTQATWuxXA4ZHzsneO5BYZv6wBGb3rPJppNayhGatJXMNXNbjOAxtYpeJgAoaOwFhsCtrECtHKFw2It2fasYwXlk3Kk2KxgaKAQL77irYTWNjMCkoAkW9tQdQR6MNRUetp1JXhh/PVfYw434FwuIV0Vk+U7Dw6EWHnRLKACSbAbmtLgpZo5uyMf5eYhcq2RY/wBLBvG24Jve/jWq5n4o5mMYJCx20HUkA3P1qLW13cUN8l9Sx5N2/H36GjnaNyxf8RQ7E/Q02WTwqmYfibqd7jwOv/5W8wXFQRfp+oeFU2n7dqKolqIra+qvj15OUa7v9Ro+buVFxfeJIkQWVh16hW8r/uaonAeVp3xSI0bKEdS5bQABgTa/zabWruAw4PvU0eEHhXrlLBc0NfVowcI5Xn09CKG/WspKlGHpRFWCAKpqUGowtPAoCQGnA1GKcKAeDS00Ut6Afeq/z5EW4diAu4QN7KyufsDW+JqHFQh0ZG+V1ZW9GFj9jXSlPZNS8GmaVI74OPijzPO12NMxEDI0Zb5Zoyyezsh97oayeKYNoZnjf5o2ZG9VNqix+Ovh4lO8EjZT/JJYsvs63H9dq9bVk8SXF/seZpxWYv4yKlRrEHTQ31AI9wdCPKmmoMJoCp/QSPbcfY1lvNjCWLnc+U+WcC6w42GEIzqGChmMaPs2VCbAhgbeFtAKuINc0+EHGLxy4cn/AJZEiejd1x7MAf7VdJVq8tqoyjVcZO9uPQ9Fp5KVNSS559SUUpNRmSkz1GJA8tTSabekvQCk0hNFJQATTSaDWFxfEFIJGGhVDY+Z0H71rOShFyfQw3YgxvGgjWAzW+Y3tby9arHMRWRxKmhYAOp3BGgPmLae1ahJSDoSKn/GX+b6j/SvC6ntCvXup2cXwrcEOU5S5IKlw8pB0ub6WG58PvTTH4fat3y+0MbZnzZxsSBlHmLa3qPRhCrNRnJRXVs1STZZ8DCVjRW3VVB9ba1loKhhnVvlIPp/pU619Bp7dq2O6Jy4wTLTrUxTUgNbmRuWltTrUWoBtqdRaltQAKKKW1ABNMY04mo2NAUPnn4dfinafDsFlYDOjaI5AtcN+lrAb6G3Teq7wf4WSGKY4myuY2WGMEMc9u6zEab6W8+lq609Y0gqZHW1Yw2JkWWkpSnvsebyltDoRpaoW0cH+MWPqNR9r1fOf+UHjmeeJbxyHMwG6sfm7vVSddNrmtZypyy0z5pFIiAO4tmPgPLzq7eqpul3if8AnwKhaeaqd3b54mf8Lo2GLZx8qxlWPS7FSB9r+1dcTEVXuF8KSJQsahVHQf71NbmEVQamt31TfaxdUKXdQ2mYr1IGqBKlFRzuSg0tNFOFAFJTqS1AMNanmc/0WT+z/jWtuRWNjsKJI2RtnBHp4H2Otcq8HOnKK5aa+xiSurHJ+KYgpExXQ6AHwuayYZQyIR1RL+uQBj7tc1m8Q5Tne8QX5rASf9Ma/MT6a23rFfCCImNSSIiUBO5ym1zbxtXiKlGdOl9cbZ6+hCaaWRQanixpHgfX/WsasbiGJMaZlANiLg9RsfSoeze7GtrlnwPE1JG6np4exqycL4jmYo24FwfEda56jXAP8QBHoRcfY1vuXcUe3jud7qf7p/8AVSezpz02pjtbs3Zr1x9janeMsF5U1IDUKmpAa9+TiUGlpgNPFAFLRS0AlFLRQDDTDUhFJloCErTGirJy0x6A1uKwYb5hfyrH/BjwrZutRFKAxEgqdUqTJTgtANVakAoC04CgFFKKSloBb0tNvRegFNMYUuakLUBC1c0xh/Mf+u3+I10qR65rj1tLIPB3/wARqg7c/sh6s4VuEa+HGkzPHb5FVgfG/jRxb/kv5D/MVHAv9JlP8kP7vWRi4s0bL4i1edxGat5EfqTYeYNFER/2owfULatpwA/0iL+uKwk4U6QxsBdCo1HTpY+Fb7lLhl27VhouieZ2J9hp7+VS6NCpV1UcWzf25ubpNyLgpqRTUK1Kte2JhKKeKjFPFAPFLSClFALRRS0AlqLU6mmgGsaiapDTCKAjIpuWpCKS1AR5aXLT7UlqAbaltS2otQCUUtqSgENNJpxphoBpNMZqc1RtQEUr1UOO8LJcumt9x5+Iq2yisCaC9R9Rp4aiGyZrKKkrM59HARNISCLiMC4I+XNf/FU5NWrF8NDixHoetYuF5aYOGzAgG4FtdNqoNR2RU7xd3mOPY4SpO+DfcJgKxIp3Ci/rbX71skWo8NHprWYsVeljFRSiuhJQ1RUqilCU4LWwFFOFIBTgKAUU4UgpwoBaKKWgENNNONNNANNNIp5ppoBtqS1OpDQCWpLU6koBLUWpaSgEpKcaQ0A000inmmmgIiKYwqQ000BA61E0VZBphoDHEFTRx06nLQE0QrJUVjpWQlAPAp2WgUooBLUtqWlFAJanUlLQAKWiig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25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ชื่อเรื่อง 1"/>
          <p:cNvSpPr>
            <a:spLocks noGrp="1"/>
          </p:cNvSpPr>
          <p:nvPr>
            <p:ph type="title" idx="4294967295"/>
          </p:nvPr>
        </p:nvSpPr>
        <p:spPr>
          <a:xfrm>
            <a:off x="882650" y="785813"/>
            <a:ext cx="7793038" cy="627062"/>
          </a:xfrm>
        </p:spPr>
        <p:txBody>
          <a:bodyPr lIns="45720" rIns="45720" anchor="ctr">
            <a:normAutofit fontScale="90000"/>
          </a:bodyPr>
          <a:lstStyle/>
          <a:p>
            <a:pPr algn="ctr"/>
            <a:r>
              <a:rPr lang="th-TH" sz="4800" b="1" dirty="0" smtClean="0">
                <a:solidFill>
                  <a:schemeClr val="tx1"/>
                </a:solidFill>
                <a:latin typeface="BrowalliaUPC" pitchFamily="34" charset="-34"/>
                <a:cs typeface="BrowalliaUPC" pitchFamily="34" charset="-34"/>
              </a:rPr>
              <a:t>หัวข้อการนำเสนอ</a:t>
            </a:r>
            <a:endParaRPr lang="en-US" sz="4800" b="1" dirty="0" smtClean="0">
              <a:solidFill>
                <a:schemeClr val="tx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20483" name="Line 23"/>
          <p:cNvSpPr>
            <a:spLocks noChangeShapeType="1"/>
          </p:cNvSpPr>
          <p:nvPr/>
        </p:nvSpPr>
        <p:spPr bwMode="auto">
          <a:xfrm>
            <a:off x="684213" y="1628775"/>
            <a:ext cx="8066087" cy="0"/>
          </a:xfrm>
          <a:prstGeom prst="line">
            <a:avLst/>
          </a:prstGeom>
          <a:ln>
            <a:headEnd/>
            <a:tailE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20484" name="Line 24"/>
          <p:cNvSpPr>
            <a:spLocks noChangeShapeType="1"/>
          </p:cNvSpPr>
          <p:nvPr/>
        </p:nvSpPr>
        <p:spPr bwMode="auto">
          <a:xfrm>
            <a:off x="2268538" y="1773238"/>
            <a:ext cx="6480175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>
            <a:off x="857224" y="2000240"/>
            <a:ext cx="4287838" cy="4419600"/>
          </a:xfrm>
          <a:custGeom>
            <a:avLst/>
            <a:gdLst>
              <a:gd name="G0" fmla="+- 1914 0 0"/>
              <a:gd name="G1" fmla="+- 21600 0 1914"/>
              <a:gd name="G2" fmla="+- 21600 0 1914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914" y="10800"/>
                </a:moveTo>
                <a:cubicBezTo>
                  <a:pt x="1914" y="15708"/>
                  <a:pt x="5892" y="19686"/>
                  <a:pt x="10800" y="19686"/>
                </a:cubicBezTo>
                <a:cubicBezTo>
                  <a:pt x="15708" y="19686"/>
                  <a:pt x="19686" y="15708"/>
                  <a:pt x="19686" y="10800"/>
                </a:cubicBezTo>
                <a:cubicBezTo>
                  <a:pt x="19686" y="5892"/>
                  <a:pt x="15708" y="1914"/>
                  <a:pt x="10800" y="1914"/>
                </a:cubicBezTo>
                <a:cubicBezTo>
                  <a:pt x="5892" y="1914"/>
                  <a:pt x="1914" y="5892"/>
                  <a:pt x="1914" y="10800"/>
                </a:cubicBezTo>
                <a:close/>
              </a:path>
            </a:pathLst>
          </a:custGeom>
          <a:solidFill>
            <a:srgbClr val="00B050"/>
          </a:solidFill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th-TH" sz="1800">
              <a:latin typeface="Arial" pitchFamily="34" charset="0"/>
            </a:endParaRPr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gray">
          <a:xfrm>
            <a:off x="1179513" y="2332038"/>
            <a:ext cx="3578225" cy="3689350"/>
          </a:xfrm>
          <a:prstGeom prst="ellipse">
            <a:avLst/>
          </a:prstGeom>
          <a:solidFill>
            <a:srgbClr val="D6A2C1"/>
          </a:soli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th-TH" sz="1800">
              <a:latin typeface="Arial" pitchFamily="34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gray">
          <a:xfrm>
            <a:off x="3851920" y="1916832"/>
            <a:ext cx="4229100" cy="576263"/>
          </a:xfrm>
          <a:prstGeom prst="roundRect">
            <a:avLst>
              <a:gd name="adj" fmla="val 50000"/>
            </a:avLst>
          </a:prstGeom>
          <a:solidFill>
            <a:srgbClr val="990099"/>
          </a:solidFill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US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1.</a:t>
            </a:r>
            <a:r>
              <a:rPr lang="th-TH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ข้อมูลและสารสนเทศ</a:t>
            </a:r>
            <a:endParaRPr lang="en-US" sz="2400" b="1" dirty="0">
              <a:solidFill>
                <a:schemeClr val="bg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gray">
          <a:xfrm>
            <a:off x="4355976" y="2636912"/>
            <a:ext cx="4227513" cy="574675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8100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US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2.</a:t>
            </a:r>
            <a:r>
              <a:rPr lang="th-TH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การจัดการแฟ้มข้อมูล</a:t>
            </a:r>
            <a:endParaRPr lang="en-US" sz="2600" b="1" dirty="0">
              <a:solidFill>
                <a:schemeClr val="bg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gray">
          <a:xfrm>
            <a:off x="4355976" y="3356992"/>
            <a:ext cx="4608512" cy="576263"/>
          </a:xfrm>
          <a:prstGeom prst="roundRect">
            <a:avLst>
              <a:gd name="adj" fmla="val 50000"/>
            </a:avLst>
          </a:prstGeom>
          <a:solidFill>
            <a:srgbClr val="990099"/>
          </a:solidFill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US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3.</a:t>
            </a:r>
            <a:r>
              <a:rPr lang="th-TH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ระบบฐานข้อมูล</a:t>
            </a:r>
            <a:endParaRPr lang="en-US" sz="2600" b="1" dirty="0">
              <a:solidFill>
                <a:schemeClr val="bg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4" name="AutoShape 9"/>
          <p:cNvSpPr>
            <a:spLocks noChangeArrowheads="1"/>
          </p:cNvSpPr>
          <p:nvPr/>
        </p:nvSpPr>
        <p:spPr bwMode="gray">
          <a:xfrm>
            <a:off x="4499992" y="4077072"/>
            <a:ext cx="4227513" cy="57626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8100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US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4.</a:t>
            </a:r>
            <a:r>
              <a:rPr lang="th-TH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 ระบบจัดการฐานข้อมูล</a:t>
            </a:r>
            <a:endParaRPr lang="en-US" sz="2600" b="1" dirty="0">
              <a:solidFill>
                <a:schemeClr val="bg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6" name="Text Box 11"/>
          <p:cNvSpPr txBox="1">
            <a:spLocks noChangeArrowheads="1"/>
          </p:cNvSpPr>
          <p:nvPr/>
        </p:nvSpPr>
        <p:spPr bwMode="gray">
          <a:xfrm>
            <a:off x="1781944" y="2564904"/>
            <a:ext cx="2286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4800" b="1" dirty="0" smtClean="0">
                <a:solidFill>
                  <a:srgbClr val="99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rowalliaUPC" pitchFamily="34" charset="-34"/>
                <a:cs typeface="BrowalliaUPC" pitchFamily="34" charset="-34"/>
              </a:rPr>
              <a:t>Database</a:t>
            </a:r>
          </a:p>
          <a:p>
            <a:pPr algn="ctr" eaLnBrk="0" hangingPunct="0">
              <a:defRPr/>
            </a:pPr>
            <a:r>
              <a:rPr lang="en-US" sz="4800" b="1" dirty="0" smtClean="0">
                <a:solidFill>
                  <a:srgbClr val="9900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BrowalliaUPC" pitchFamily="34" charset="-34"/>
                <a:cs typeface="BrowalliaUPC" pitchFamily="34" charset="-34"/>
              </a:rPr>
              <a:t>Systems</a:t>
            </a:r>
            <a:endParaRPr lang="en-US" sz="4800" b="1" dirty="0">
              <a:solidFill>
                <a:srgbClr val="9900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BrowalliaUPC" pitchFamily="34" charset="-34"/>
              <a:cs typeface="BrowalliaUPC" pitchFamily="34" charset="-34"/>
            </a:endParaRPr>
          </a:p>
        </p:txBody>
      </p:sp>
      <p:pic>
        <p:nvPicPr>
          <p:cNvPr id="17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4038600"/>
            <a:ext cx="27559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5" name="AutoShape 8"/>
          <p:cNvSpPr>
            <a:spLocks noChangeArrowheads="1"/>
          </p:cNvSpPr>
          <p:nvPr/>
        </p:nvSpPr>
        <p:spPr bwMode="gray">
          <a:xfrm>
            <a:off x="4499992" y="4797152"/>
            <a:ext cx="4227512" cy="576263"/>
          </a:xfrm>
          <a:prstGeom prst="roundRect">
            <a:avLst>
              <a:gd name="adj" fmla="val 50000"/>
            </a:avLst>
          </a:prstGeom>
          <a:solidFill>
            <a:srgbClr val="990099"/>
          </a:solidFill>
          <a:ln>
            <a:noFill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US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5.</a:t>
            </a:r>
            <a:r>
              <a:rPr lang="th-TH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 ตัวอย่างการประยุกต์ใช้ระบบฐานข้อมูล</a:t>
            </a:r>
            <a:endParaRPr lang="en-US" sz="2600" b="1" dirty="0">
              <a:solidFill>
                <a:schemeClr val="bg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gray">
          <a:xfrm>
            <a:off x="4067944" y="5517232"/>
            <a:ext cx="4227513" cy="57626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38100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 wrap="none" anchor="ctr"/>
          <a:lstStyle/>
          <a:p>
            <a:pPr algn="ctr" eaLnBrk="0" hangingPunct="0">
              <a:defRPr/>
            </a:pPr>
            <a:r>
              <a:rPr lang="en-US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6.</a:t>
            </a:r>
            <a:r>
              <a:rPr lang="th-TH" sz="2600" b="1" dirty="0" smtClean="0">
                <a:solidFill>
                  <a:schemeClr val="bg1"/>
                </a:solidFill>
                <a:latin typeface="BrowalliaUPC" pitchFamily="34" charset="-34"/>
                <a:cs typeface="BrowalliaUPC" pitchFamily="34" charset="-34"/>
              </a:rPr>
              <a:t>แบบฝึกปฏิบัติ</a:t>
            </a:r>
            <a:endParaRPr lang="en-US" sz="2600" b="1" dirty="0">
              <a:solidFill>
                <a:schemeClr val="bg1"/>
              </a:solidFill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21" name="ตัวยึดหมายเลขภาพนิ่ง 9"/>
          <p:cNvSpPr>
            <a:spLocks noGrp="1"/>
          </p:cNvSpPr>
          <p:nvPr>
            <p:ph type="sldNum" sz="quarter" idx="12"/>
          </p:nvPr>
        </p:nvSpPr>
        <p:spPr>
          <a:xfrm>
            <a:off x="7042150" y="6243638"/>
            <a:ext cx="1905000" cy="457200"/>
          </a:xfrm>
        </p:spPr>
        <p:txBody>
          <a:bodyPr/>
          <a:lstStyle/>
          <a:p>
            <a:pPr>
              <a:defRPr/>
            </a:pPr>
            <a:fld id="{14FE27F2-E656-4CF7-818E-442001133002}" type="slidenum">
              <a:rPr lang="en-US" smtClean="0"/>
              <a:pPr>
                <a:defRPr/>
              </a:pPr>
              <a:t>8</a:t>
            </a:fld>
            <a:endParaRPr lang="th-TH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 smtClean="0">
                <a:latin typeface="BrowalliaUPC" pitchFamily="34" charset="-34"/>
                <a:cs typeface="BrowalliaUPC" pitchFamily="34" charset="-34"/>
              </a:rPr>
              <a:t>ข้อมูลและสารสนเทศ</a:t>
            </a:r>
            <a:endParaRPr lang="th-TH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>
              <a:buNone/>
            </a:pPr>
            <a:r>
              <a:rPr lang="th-TH" sz="3000" b="1" dirty="0">
                <a:latin typeface="BrowalliaUPC" pitchFamily="34" charset="-34"/>
                <a:cs typeface="BrowalliaUPC" pitchFamily="34" charset="-34"/>
              </a:rPr>
              <a:t>ข้อมูล</a:t>
            </a:r>
            <a:r>
              <a:rPr lang="th-TH" sz="3000" dirty="0">
                <a:latin typeface="BrowalliaUPC" pitchFamily="34" charset="-34"/>
                <a:cs typeface="BrowalliaUPC" pitchFamily="34" charset="-34"/>
              </a:rPr>
              <a:t> หมายถึง ข้อเท็จจริงที่เกี่ยวข้องกับสิ่งต่าง ๆ ทั่วไป ที่เกิดขึ้นในชีวิตประจำวัน </a:t>
            </a:r>
          </a:p>
          <a:p>
            <a:pPr lvl="1">
              <a:buNone/>
            </a:pPr>
            <a:endParaRPr lang="th-TH" sz="3000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4294967295"/>
          </p:nvPr>
        </p:nvSpPr>
        <p:spPr/>
        <p:txBody>
          <a:bodyPr>
            <a:normAutofit fontScale="85000" lnSpcReduction="20000"/>
          </a:bodyPr>
          <a:lstStyle/>
          <a:p>
            <a:pPr>
              <a:defRPr/>
            </a:pPr>
            <a:fld id="{6346209B-AF63-4CF8-8ED8-356A40B3F92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th-TH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7056784" cy="35394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th-TH" b="1" dirty="0" smtClean="0">
                <a:latin typeface="BrowalliaUPC" pitchFamily="34" charset="-34"/>
                <a:cs typeface="BrowalliaUPC" pitchFamily="34" charset="-34"/>
              </a:rPr>
              <a:t>ข้อมูลคือทรัพยากรที่สำคัญขององค์กร</a:t>
            </a:r>
          </a:p>
          <a:p>
            <a:pPr algn="ctr"/>
            <a:r>
              <a:rPr lang="th-TH" b="1" dirty="0" smtClean="0">
                <a:latin typeface="BrowalliaUPC" pitchFamily="34" charset="-34"/>
                <a:cs typeface="BrowalliaUPC" pitchFamily="34" charset="-34"/>
              </a:rPr>
              <a:t>และ</a:t>
            </a:r>
          </a:p>
          <a:p>
            <a:pPr algn="ctr"/>
            <a:r>
              <a:rPr lang="th-TH" b="1" dirty="0" smtClean="0">
                <a:latin typeface="BrowalliaUPC" pitchFamily="34" charset="-34"/>
                <a:cs typeface="BrowalliaUPC" pitchFamily="34" charset="-34"/>
              </a:rPr>
              <a:t>องค์กรต้องใช้ข้อมูลร่วมกันและทุกฝ่าย</a:t>
            </a:r>
          </a:p>
          <a:p>
            <a:pPr algn="ctr"/>
            <a:endParaRPr lang="th-TH" b="1" dirty="0" smtClean="0">
              <a:latin typeface="BrowalliaUPC" pitchFamily="34" charset="-34"/>
              <a:cs typeface="BrowalliaUPC" pitchFamily="34" charset="-34"/>
            </a:endParaRPr>
          </a:p>
          <a:p>
            <a:pPr algn="ctr"/>
            <a:endParaRPr lang="th-TH" b="1" dirty="0" smtClean="0">
              <a:latin typeface="BrowalliaUPC" pitchFamily="34" charset="-34"/>
              <a:cs typeface="BrowalliaUPC" pitchFamily="34" charset="-34"/>
            </a:endParaRPr>
          </a:p>
          <a:p>
            <a:pPr algn="ctr"/>
            <a:endParaRPr lang="th-TH" b="1" dirty="0" smtClean="0">
              <a:latin typeface="BrowalliaUPC" pitchFamily="34" charset="-34"/>
              <a:cs typeface="BrowalliaUPC" pitchFamily="34" charset="-34"/>
            </a:endParaRPr>
          </a:p>
          <a:p>
            <a:pPr algn="ctr"/>
            <a:r>
              <a:rPr lang="th-TH" b="1" dirty="0" smtClean="0">
                <a:latin typeface="BrowalliaUPC" pitchFamily="34" charset="-34"/>
                <a:cs typeface="BrowalliaUPC" pitchFamily="34" charset="-34"/>
              </a:rPr>
              <a:t>ดังนั้น</a:t>
            </a:r>
          </a:p>
          <a:p>
            <a:pPr algn="ctr"/>
            <a:r>
              <a:rPr lang="th-TH" b="1" dirty="0" smtClean="0">
                <a:latin typeface="BrowalliaUPC" pitchFamily="34" charset="-34"/>
                <a:cs typeface="BrowalliaUPC" pitchFamily="34" charset="-34"/>
              </a:rPr>
              <a:t>ข้อมูลจำเป็นต้องถูกจัดการ และสามารถแบ่งปันข้อมูลร่วมกันได้</a:t>
            </a:r>
            <a:endParaRPr lang="en-US" b="1" dirty="0">
              <a:latin typeface="BrowalliaUPC" pitchFamily="34" charset="-34"/>
              <a:cs typeface="BrowalliaUPC" pitchFamily="34" charset="-34"/>
            </a:endParaRPr>
          </a:p>
        </p:txBody>
      </p:sp>
      <p:sp>
        <p:nvSpPr>
          <p:cNvPr id="6" name="ลูกศรลง 14"/>
          <p:cNvSpPr/>
          <p:nvPr/>
        </p:nvSpPr>
        <p:spPr>
          <a:xfrm>
            <a:off x="4427984" y="3789040"/>
            <a:ext cx="648072" cy="1152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9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ตรงกลาง">
  <a:themeElements>
    <a:clrScheme name="ระดับสีเทา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ตรงกลาง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ตรงกลาง">
  <a:themeElements>
    <a:clrScheme name="ระดับสีเทา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ตรงกลาง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2146</TotalTime>
  <Words>4000</Words>
  <Application>Microsoft Office PowerPoint</Application>
  <PresentationFormat>On-screen Show (4:3)</PresentationFormat>
  <Paragraphs>613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6" baseType="lpstr">
      <vt:lpstr>Angsana New</vt:lpstr>
      <vt:lpstr>Arial</vt:lpstr>
      <vt:lpstr>Browallia New</vt:lpstr>
      <vt:lpstr>BrowalliaUPC</vt:lpstr>
      <vt:lpstr>Calibri</vt:lpstr>
      <vt:lpstr>Cambria</vt:lpstr>
      <vt:lpstr>Cordia New</vt:lpstr>
      <vt:lpstr>FreesiaUPC</vt:lpstr>
      <vt:lpstr>Microsoft Sans Serif</vt:lpstr>
      <vt:lpstr>Monotype Sorts</vt:lpstr>
      <vt:lpstr>TH SarabunPSK</vt:lpstr>
      <vt:lpstr>Tw Cen MT</vt:lpstr>
      <vt:lpstr>Wingdings</vt:lpstr>
      <vt:lpstr>Wingdings 2</vt:lpstr>
      <vt:lpstr>ตรงกลาง</vt:lpstr>
      <vt:lpstr>1_ตรงกลาง</vt:lpstr>
      <vt:lpstr>ระบบจัดการฐานข้อมูลทางธุรกิจ</vt:lpstr>
      <vt:lpstr>รายละเอียดการสอน</vt:lpstr>
      <vt:lpstr>คำอธิบายรายวิชา</vt:lpstr>
      <vt:lpstr>การประเมินผล </vt:lpstr>
      <vt:lpstr>เกณฑ์ค่าระดับคะแนน </vt:lpstr>
      <vt:lpstr>หัวข้อที่เรียน</vt:lpstr>
      <vt:lpstr>PowerPoint Presentation</vt:lpstr>
      <vt:lpstr>หัวข้อการนำเสนอ</vt:lpstr>
      <vt:lpstr>ข้อมูลและสารสนเทศ</vt:lpstr>
      <vt:lpstr>ข้อมูลและสารสนเทศ</vt:lpstr>
      <vt:lpstr>ชีวิตประจำวันกับฐานข้อมูล</vt:lpstr>
      <vt:lpstr>ชีวิตประจำวันกับฐานข้อมูล</vt:lpstr>
      <vt:lpstr>2. การจัดการแฟ้มข้อมูล (File Manager)</vt:lpstr>
      <vt:lpstr>โครงสร้างแฟ้มข้อมูล</vt:lpstr>
      <vt:lpstr>โครงสร้างแฟ้มข้อมูลตามลำดับความสัมพันธ์</vt:lpstr>
      <vt:lpstr>โครงสร้างแฟ้มข้อมูล</vt:lpstr>
      <vt:lpstr>โครงสร้างแฟ้มข้อมูล</vt:lpstr>
      <vt:lpstr>โครงสร้างแฟ้มข้อมูล</vt:lpstr>
      <vt:lpstr>โครงสร้างแฟ้มข้อมูล</vt:lpstr>
      <vt:lpstr>ตัวอย่างโครงสร้างแฟ้มข้อมูล</vt:lpstr>
      <vt:lpstr>ตัวอย่างโครงสร้างแฟ้มข้อมูล</vt:lpstr>
      <vt:lpstr>ชนิดของข้อมูล </vt:lpstr>
      <vt:lpstr>ชนิดของข้อมูล </vt:lpstr>
      <vt:lpstr>ชนิดของข้อมูล </vt:lpstr>
      <vt:lpstr>เป็นข้อมูลประเภทใด</vt:lpstr>
      <vt:lpstr>ประเภทของแฟ้มข้อมูล (Types of Conventional Files)</vt:lpstr>
      <vt:lpstr>ประเภทของแฟ้มข้อมูล</vt:lpstr>
      <vt:lpstr>PowerPoint Presentation</vt:lpstr>
      <vt:lpstr>PowerPoint Presentation</vt:lpstr>
      <vt:lpstr>PowerPoint Presentation</vt:lpstr>
      <vt:lpstr>ประเภทของแฟ้มข้อมูล</vt:lpstr>
      <vt:lpstr>การประมวลผลแฟ้มข้อมูล (File Processing) </vt:lpstr>
      <vt:lpstr>การประมวลผลกับแฟ้มข้อมูล </vt:lpstr>
      <vt:lpstr>การประมวลผลแฟ้มข้อมูล</vt:lpstr>
      <vt:lpstr> ข้อจำกัดการทำงานของแฟ้มข้อมูล</vt:lpstr>
      <vt:lpstr> ข้อจำกัดการทำงานของแฟ้มข้อมูล</vt:lpstr>
      <vt:lpstr> การจัดการข้อมูลแบบแฟ้มข้อมูล</vt:lpstr>
      <vt:lpstr> การจัดการข้อมูลแบบแฟ้มข้อมูล</vt:lpstr>
      <vt:lpstr> การจัดการข้อมูลแบบแฟ้มข้อมูล</vt:lpstr>
      <vt:lpstr> การจัดการข้อมูลแบบแฟ้มข้อมูล</vt:lpstr>
      <vt:lpstr> การจัดการข้อมูลแบบแฟ้มข้อมูล</vt:lpstr>
      <vt:lpstr> การจัดการข้อมูลแบบแฟ้มข้อมูล</vt:lpstr>
      <vt:lpstr> การจัดการข้อมูลแบบแฟ้มข้อมูล</vt:lpstr>
      <vt:lpstr> การจัดการข้อมูลแบบแฟ้มข้อมูล</vt:lpstr>
      <vt:lpstr>ระบบฐานข้อมูล</vt:lpstr>
      <vt:lpstr>5. ระบบฐานข้อมูล (Database Systems)</vt:lpstr>
      <vt:lpstr>ตัวอย่างระบบฐานข้อมูลอู่ซ่อมรถ</vt:lpstr>
      <vt:lpstr>ลักษณะของฐานข้อมูล </vt:lpstr>
      <vt:lpstr>ข้อดีและข้อเสียของระบบฐานข้อมูล</vt:lpstr>
      <vt:lpstr>ข้อดีและข้อเสียของระบบฐานข้อมูล</vt:lpstr>
      <vt:lpstr>6. ระบบจัดการฐานข้อมูล  (Database Management Systems: DBMS) </vt:lpstr>
      <vt:lpstr>ระบบจัดการฐานข้อมูล</vt:lpstr>
      <vt:lpstr>หน้าที่ของระบบจัดการฐานข้อมูล </vt:lpstr>
      <vt:lpstr>ระบบจัดการฐานข้อมูล :DBMS</vt:lpstr>
      <vt:lpstr>ระบบจัดการฐานข้อมูล</vt:lpstr>
      <vt:lpstr>องค์ประกอบของระบบจัดการฐานข้อมูล</vt:lpstr>
      <vt:lpstr>องค์ประกอบที่ 1: ฮาร์ดแวร์</vt:lpstr>
      <vt:lpstr>องค์ประกอบที่ 2: ซอฟท์แวร์</vt:lpstr>
      <vt:lpstr>องค์ประกอบที่ 3: ข้อมูล</vt:lpstr>
      <vt:lpstr>องค์ประกอบที่ 4: โพรซีเยอร์</vt:lpstr>
      <vt:lpstr>องค์ประกอบที่ 5: บุคลากร</vt:lpstr>
      <vt:lpstr>องค์ประกอบที่ 5: บุคลากร</vt:lpstr>
      <vt:lpstr>บทบาทหน้าที่ของบุคลากรในระบบฐานข้อมูล</vt:lpstr>
      <vt:lpstr>ตัวอย่างของการประยุกต์ใช้ระบบฐานข้อมูล</vt:lpstr>
      <vt:lpstr>PowerPoint Presentation</vt:lpstr>
      <vt:lpstr>PowerPoint Presentation</vt:lpstr>
      <vt:lpstr>PowerPoint Presentation</vt:lpstr>
      <vt:lpstr>ตัวอย่างหน้าจอ</vt:lpstr>
      <vt:lpstr>ตัวอย่างหน้าจอ</vt:lpstr>
      <vt:lpstr>ข้อซักถาม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05-041-308  Database Management System</dc:title>
  <dc:creator>LENOVO</dc:creator>
  <cp:lastModifiedBy>Microsoft account</cp:lastModifiedBy>
  <cp:revision>173</cp:revision>
  <dcterms:created xsi:type="dcterms:W3CDTF">2011-11-08T07:10:05Z</dcterms:created>
  <dcterms:modified xsi:type="dcterms:W3CDTF">2025-11-03T07:20:47Z</dcterms:modified>
</cp:coreProperties>
</file>